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drawings/drawing5.xml" ContentType="application/vnd.openxmlformats-officedocument.drawingml.chartshapes+xml"/>
  <Override PartName="/ppt/charts/chart6.xml" ContentType="application/vnd.openxmlformats-officedocument.drawingml.chart+xml"/>
  <Override PartName="/ppt/drawings/drawing6.xml" ContentType="application/vnd.openxmlformats-officedocument.drawingml.chartshapes+xml"/>
  <Override PartName="/ppt/charts/chart7.xml" ContentType="application/vnd.openxmlformats-officedocument.drawingml.chart+xml"/>
  <Override PartName="/ppt/drawings/drawing7.xml" ContentType="application/vnd.openxmlformats-officedocument.drawingml.chartshapes+xml"/>
  <Override PartName="/ppt/charts/chart8.xml" ContentType="application/vnd.openxmlformats-officedocument.drawingml.chart+xml"/>
  <Override PartName="/ppt/drawings/drawing8.xml" ContentType="application/vnd.openxmlformats-officedocument.drawingml.chartshapes+xml"/>
  <Override PartName="/ppt/charts/chart9.xml" ContentType="application/vnd.openxmlformats-officedocument.drawingml.chart+xml"/>
  <Override PartName="/ppt/drawings/drawing9.xml" ContentType="application/vnd.openxmlformats-officedocument.drawingml.chartshapes+xml"/>
  <Override PartName="/ppt/charts/chart10.xml" ContentType="application/vnd.openxmlformats-officedocument.drawingml.chart+xml"/>
  <Override PartName="/ppt/drawings/drawing10.xml" ContentType="application/vnd.openxmlformats-officedocument.drawingml.chartshapes+xml"/>
  <Override PartName="/ppt/charts/chart11.xml" ContentType="application/vnd.openxmlformats-officedocument.drawingml.chart+xml"/>
  <Override PartName="/ppt/drawings/drawing11.xml" ContentType="application/vnd.openxmlformats-officedocument.drawingml.chartshapes+xml"/>
  <Override PartName="/ppt/charts/chart12.xml" ContentType="application/vnd.openxmlformats-officedocument.drawingml.chart+xml"/>
  <Override PartName="/ppt/drawings/drawing12.xml" ContentType="application/vnd.openxmlformats-officedocument.drawingml.chartshapes+xml"/>
  <Override PartName="/ppt/charts/chart13.xml" ContentType="application/vnd.openxmlformats-officedocument.drawingml.chart+xml"/>
  <Override PartName="/ppt/drawings/drawing13.xml" ContentType="application/vnd.openxmlformats-officedocument.drawingml.chartshapes+xml"/>
  <Override PartName="/ppt/charts/chart14.xml" ContentType="application/vnd.openxmlformats-officedocument.drawingml.chart+xml"/>
  <Override PartName="/ppt/drawings/drawing14.xml" ContentType="application/vnd.openxmlformats-officedocument.drawingml.chartshapes+xml"/>
  <Override PartName="/ppt/charts/chart15.xml" ContentType="application/vnd.openxmlformats-officedocument.drawingml.chart+xml"/>
  <Override PartName="/ppt/drawings/drawing15.xml" ContentType="application/vnd.openxmlformats-officedocument.drawingml.chartshapes+xml"/>
  <Override PartName="/ppt/charts/chart16.xml" ContentType="application/vnd.openxmlformats-officedocument.drawingml.chart+xml"/>
  <Override PartName="/ppt/drawings/drawing16.xml" ContentType="application/vnd.openxmlformats-officedocument.drawingml.chartshapes+xml"/>
  <Override PartName="/ppt/charts/chart17.xml" ContentType="application/vnd.openxmlformats-officedocument.drawingml.chart+xml"/>
  <Override PartName="/ppt/drawings/drawing17.xml" ContentType="application/vnd.openxmlformats-officedocument.drawingml.chartshapes+xml"/>
  <Override PartName="/ppt/charts/chart18.xml" ContentType="application/vnd.openxmlformats-officedocument.drawingml.chart+xml"/>
  <Override PartName="/ppt/drawings/drawing18.xml" ContentType="application/vnd.openxmlformats-officedocument.drawingml.chartshapes+xml"/>
  <Override PartName="/ppt/charts/chart19.xml" ContentType="application/vnd.openxmlformats-officedocument.drawingml.chart+xml"/>
  <Override PartName="/ppt/drawings/drawing19.xml" ContentType="application/vnd.openxmlformats-officedocument.drawingml.chartshapes+xml"/>
  <Override PartName="/ppt/charts/chart20.xml" ContentType="application/vnd.openxmlformats-officedocument.drawingml.chart+xml"/>
  <Override PartName="/ppt/drawings/drawing20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2"/>
  </p:notesMasterIdLst>
  <p:sldIdLst>
    <p:sldId id="256" r:id="rId2"/>
    <p:sldId id="257" r:id="rId3"/>
    <p:sldId id="285" r:id="rId4"/>
    <p:sldId id="258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300" r:id="rId16"/>
    <p:sldId id="301" r:id="rId17"/>
    <p:sldId id="302" r:id="rId18"/>
    <p:sldId id="303" r:id="rId19"/>
    <p:sldId id="304" r:id="rId20"/>
    <p:sldId id="305" r:id="rId21"/>
    <p:sldId id="306" r:id="rId22"/>
    <p:sldId id="307" r:id="rId23"/>
    <p:sldId id="308" r:id="rId24"/>
    <p:sldId id="309" r:id="rId25"/>
    <p:sldId id="310" r:id="rId26"/>
    <p:sldId id="311" r:id="rId27"/>
    <p:sldId id="312" r:id="rId28"/>
    <p:sldId id="299" r:id="rId29"/>
    <p:sldId id="296" r:id="rId30"/>
    <p:sldId id="297" r:id="rId31"/>
    <p:sldId id="298" r:id="rId32"/>
    <p:sldId id="314" r:id="rId33"/>
    <p:sldId id="315" r:id="rId34"/>
    <p:sldId id="316" r:id="rId35"/>
    <p:sldId id="317" r:id="rId36"/>
    <p:sldId id="318" r:id="rId37"/>
    <p:sldId id="319" r:id="rId38"/>
    <p:sldId id="320" r:id="rId39"/>
    <p:sldId id="321" r:id="rId40"/>
    <p:sldId id="322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2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Excel9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_____Microsoft_Excel10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oleObject" Target="Macintosh%20HD:Users:ww:Downloads:&#1050;&#1086;&#1087;&#1080;&#1103;%20&#1087;&#1088;&#1086;&#1080;&#1079;&#1074;%20&#1085;&#1077;&#1088;&#1072;&#1092;%20&#1080;%20&#1088;&#1072;&#1092;%20&#1087;&#1086;&#1076;&#1089;.xlsx" TargetMode="Externa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package" Target="../embeddings/_____Microsoft_Excel11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4.xml"/><Relationship Id="rId1" Type="http://schemas.openxmlformats.org/officeDocument/2006/relationships/package" Target="../embeddings/_____Microsoft_Excel12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5.xml"/><Relationship Id="rId1" Type="http://schemas.openxmlformats.org/officeDocument/2006/relationships/package" Target="../embeddings/_____Microsoft_Excel13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6.xml"/><Relationship Id="rId1" Type="http://schemas.openxmlformats.org/officeDocument/2006/relationships/package" Target="../embeddings/_____Microsoft_Excel14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7.xml"/><Relationship Id="rId1" Type="http://schemas.openxmlformats.org/officeDocument/2006/relationships/package" Target="../embeddings/_____Microsoft_Excel15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8.xml"/><Relationship Id="rId1" Type="http://schemas.openxmlformats.org/officeDocument/2006/relationships/package" Target="../embeddings/_____Microsoft_Excel16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9.xml"/><Relationship Id="rId1" Type="http://schemas.openxmlformats.org/officeDocument/2006/relationships/package" Target="../embeddings/_____Microsoft_Excel17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0.xml"/><Relationship Id="rId1" Type="http://schemas.openxmlformats.org/officeDocument/2006/relationships/package" Target="../embeddings/_____Microsoft_Excel18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oleObject" Target="NULL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baseline="0"/>
              <a:t>Производственные показатели и экспорт масличных Казахстана</a:t>
            </a:r>
            <a:endParaRPr lang="ru-RU"/>
          </a:p>
        </c:rich>
      </c:tx>
      <c:layout>
        <c:manualLayout>
          <c:xMode val="edge"/>
          <c:yMode val="edge"/>
          <c:x val="0.119395166531576"/>
          <c:y val="1.8387831801324899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6.9724932551462199E-2"/>
          <c:y val="1.8714387409035398E-2"/>
          <c:w val="0.86985671214665505"/>
          <c:h val="0.781978047256528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Посевная площадь, тыс.га</c:v>
                </c:pt>
              </c:strCache>
            </c:strRef>
          </c:tx>
          <c:spPr>
            <a:solidFill>
              <a:srgbClr val="DF99FF"/>
            </a:solidFill>
          </c:spPr>
          <c:invertIfNegative val="0"/>
          <c:dLbls>
            <c:dLbl>
              <c:idx val="3"/>
              <c:layout>
                <c:manualLayout>
                  <c:x val="-2.6842034626224699E-3"/>
                  <c:y val="-2.5661271219897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мес)</c:v>
                </c:pt>
                <c:pt idx="6">
                  <c:v>2020/21*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2300.4</c:v>
                </c:pt>
                <c:pt idx="1">
                  <c:v>2008.3</c:v>
                </c:pt>
                <c:pt idx="2">
                  <c:v>2037.5</c:v>
                </c:pt>
                <c:pt idx="3">
                  <c:v>2481.8000000000002</c:v>
                </c:pt>
                <c:pt idx="4">
                  <c:v>2838.2</c:v>
                </c:pt>
                <c:pt idx="5">
                  <c:v>2887.2</c:v>
                </c:pt>
                <c:pt idx="6">
                  <c:v>2898.3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Валовый сбор, тыс. тонн</c:v>
                </c:pt>
              </c:strCache>
            </c:strRef>
          </c:tx>
          <c:spPr>
            <a:solidFill>
              <a:srgbClr val="F7910E"/>
            </a:solidFill>
          </c:spPr>
          <c:invertIfNegative val="0"/>
          <c:dLbls>
            <c:dLbl>
              <c:idx val="0"/>
              <c:layout>
                <c:manualLayout>
                  <c:x val="1.61184304384446E-2"/>
                  <c:y val="-2.335983910025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105440584522301E-2"/>
                  <c:y val="-5.77059973701471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078370286924399E-2"/>
                  <c:y val="4.351069815444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7447322507045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34210173131123E-2"/>
                  <c:y val="1.97394393999208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07368138504899E-2"/>
                  <c:y val="-1.97394393999213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6.7105086565561597E-3"/>
                  <c:y val="-7.89577575996841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мес)</c:v>
                </c:pt>
                <c:pt idx="6">
                  <c:v>2020/21*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1547.6</c:v>
                </c:pt>
                <c:pt idx="1">
                  <c:v>1547.5</c:v>
                </c:pt>
                <c:pt idx="2">
                  <c:v>1902.4</c:v>
                </c:pt>
                <c:pt idx="3">
                  <c:v>2359.6</c:v>
                </c:pt>
                <c:pt idx="4">
                  <c:v>2693.6</c:v>
                </c:pt>
                <c:pt idx="5">
                  <c:v>2583.6</c:v>
                </c:pt>
                <c:pt idx="6">
                  <c:v>2320.1999999999998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Экспорт, тыс. тонн</c:v>
                </c:pt>
              </c:strCache>
            </c:strRef>
          </c:tx>
          <c:spPr>
            <a:solidFill>
              <a:srgbClr val="84EF15"/>
            </a:solidFill>
          </c:spPr>
          <c:invertIfNegative val="0"/>
          <c:dLbls>
            <c:dLbl>
              <c:idx val="1"/>
              <c:layout>
                <c:manualLayout>
                  <c:x val="-1.3421017313112299E-3"/>
                  <c:y val="-2.1713383339913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078915581801099E-2"/>
                  <c:y val="-1.556493653847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9.3947121191786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0263051939336998E-3"/>
                  <c:y val="-3.94788787998421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34209116358107E-2"/>
                  <c:y val="-2.171338333991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8.0526103878673996E-3"/>
                  <c:y val="-9.86971969996043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мес)</c:v>
                </c:pt>
                <c:pt idx="6">
                  <c:v>2020/21*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499.9</c:v>
                </c:pt>
                <c:pt idx="1">
                  <c:v>512</c:v>
                </c:pt>
                <c:pt idx="2">
                  <c:v>771.5</c:v>
                </c:pt>
                <c:pt idx="3">
                  <c:v>924.9</c:v>
                </c:pt>
                <c:pt idx="4">
                  <c:v>1142</c:v>
                </c:pt>
                <c:pt idx="5">
                  <c:v>908.4</c:v>
                </c:pt>
                <c:pt idx="6">
                  <c:v>1039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1228928"/>
        <c:axId val="61230464"/>
      </c:barChart>
      <c:catAx>
        <c:axId val="61228928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 i="1"/>
            </a:pPr>
            <a:endParaRPr lang="ru-RU"/>
          </a:p>
        </c:txPr>
        <c:crossAx val="61230464"/>
        <c:crosses val="autoZero"/>
        <c:auto val="1"/>
        <c:lblAlgn val="ctr"/>
        <c:lblOffset val="100"/>
        <c:noMultiLvlLbl val="0"/>
      </c:catAx>
      <c:valAx>
        <c:axId val="6123046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6122892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5.2721560388765659E-2"/>
          <c:y val="0.88176588714014381"/>
          <c:w val="0.82669207853514304"/>
          <c:h val="4.7859902826003803E-2"/>
        </c:manualLayout>
      </c:layout>
      <c:overlay val="0"/>
      <c:txPr>
        <a:bodyPr/>
        <a:lstStyle/>
        <a:p>
          <a:pPr>
            <a:defRPr sz="1400" b="1" i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2000" b="1" i="0" baseline="0">
                <a:effectLst/>
              </a:rPr>
              <a:t>Sunflower seed export from Kazakhstan</a:t>
            </a:r>
            <a:endParaRPr lang="en-US" sz="2000">
              <a:effectLst/>
            </a:endParaRPr>
          </a:p>
        </c:rich>
      </c:tx>
      <c:layout>
        <c:manualLayout>
          <c:xMode val="edge"/>
          <c:yMode val="edge"/>
          <c:x val="0.28317266483724102"/>
          <c:y val="1.3221289374872899E-3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7.3600996612467606E-2"/>
          <c:y val="5.9732981502007801E-2"/>
          <c:w val="0.88867357271320002"/>
          <c:h val="0.8068705293961979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China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4.1129695640252303E-3"/>
                  <c:y val="-2.025183043059719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1163160746941199E-3"/>
                  <c:y val="-5.851977708826339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419797093501501E-3"/>
                  <c:y val="-0.18013400784716799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0795195706103E-7"/>
                  <c:y val="-0.107559131825521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months)</c:v>
                </c:pt>
              </c:strCache>
            </c:strRef>
          </c:cat>
          <c:val>
            <c:numRef>
              <c:f>Лист1!$B$2:$G$2</c:f>
              <c:numCache>
                <c:formatCode>General</c:formatCode>
                <c:ptCount val="6"/>
                <c:pt idx="0">
                  <c:v>40.4</c:v>
                </c:pt>
                <c:pt idx="1">
                  <c:v>66.8</c:v>
                </c:pt>
                <c:pt idx="2">
                  <c:v>95.2</c:v>
                </c:pt>
                <c:pt idx="3">
                  <c:v>116.1</c:v>
                </c:pt>
                <c:pt idx="4">
                  <c:v>267.10000000000002</c:v>
                </c:pt>
                <c:pt idx="5">
                  <c:v>184.2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Uzbekistan</c:v>
                </c:pt>
              </c:strCache>
            </c:strRef>
          </c:tx>
          <c:spPr>
            <a:solidFill>
              <a:schemeClr val="accent4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-2.811578869132199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0269047292428799E-17"/>
                  <c:y val="-7.088577882952169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1129695640252303E-3"/>
                  <c:y val="-6.210692246031360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74187175739309E-3"/>
                  <c:y val="-7.920393048774410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3708819027180099E-3"/>
                  <c:y val="-4.386850815591550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months)</c:v>
                </c:pt>
              </c:strCache>
            </c:strRef>
          </c:cat>
          <c:val>
            <c:numRef>
              <c:f>Лист1!$B$3:$G$3</c:f>
              <c:numCache>
                <c:formatCode>General</c:formatCode>
                <c:ptCount val="6"/>
                <c:pt idx="0">
                  <c:v>68.099999999999994</c:v>
                </c:pt>
                <c:pt idx="1">
                  <c:v>90</c:v>
                </c:pt>
                <c:pt idx="2">
                  <c:v>144</c:v>
                </c:pt>
                <c:pt idx="3">
                  <c:v>175.3</c:v>
                </c:pt>
                <c:pt idx="4">
                  <c:v>165.5</c:v>
                </c:pt>
                <c:pt idx="5">
                  <c:v>123.6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Iran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delete val="1"/>
            </c:dLbl>
            <c:dLbl>
              <c:idx val="2"/>
              <c:layout>
                <c:manualLayout>
                  <c:x val="2.7397127182518699E-3"/>
                  <c:y val="-9.079549420667279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5.8274620202430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delete val="1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months)</c:v>
                </c:pt>
              </c:strCache>
            </c:strRef>
          </c:cat>
          <c:val>
            <c:numRef>
              <c:f>Лист1!$B$4:$G$4</c:f>
              <c:numCache>
                <c:formatCode>General</c:formatCode>
                <c:ptCount val="6"/>
                <c:pt idx="0">
                  <c:v>0.3</c:v>
                </c:pt>
                <c:pt idx="2">
                  <c:v>11.4</c:v>
                </c:pt>
                <c:pt idx="3">
                  <c:v>13.2</c:v>
                </c:pt>
                <c:pt idx="5">
                  <c:v>0.3</c:v>
                </c:pt>
              </c:numCache>
            </c:numRef>
          </c:val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Tadjikistan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4.5254000159768902E-2"/>
                  <c:y val="4.783934399822040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0726624622977799E-2"/>
                  <c:y val="-1.28819357882262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7984644913627701E-2"/>
                  <c:y val="-9.0847655246211606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8361159749465003E-2"/>
                  <c:y val="7.675496968139569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20976144776528E-2"/>
                  <c:y val="3.494482819457580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5242773156234498E-2"/>
                  <c:y val="-6.0292025114006399E-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months)</c:v>
                </c:pt>
              </c:strCache>
            </c:strRef>
          </c:cat>
          <c:val>
            <c:numRef>
              <c:f>Лист1!$B$5:$G$5</c:f>
              <c:numCache>
                <c:formatCode>General</c:formatCode>
                <c:ptCount val="6"/>
                <c:pt idx="0">
                  <c:v>3.4</c:v>
                </c:pt>
                <c:pt idx="1">
                  <c:v>3.1</c:v>
                </c:pt>
                <c:pt idx="2">
                  <c:v>7.8</c:v>
                </c:pt>
                <c:pt idx="3">
                  <c:v>7</c:v>
                </c:pt>
                <c:pt idx="4">
                  <c:v>13.7</c:v>
                </c:pt>
                <c:pt idx="5">
                  <c:v>9.3000000000000007</c:v>
                </c:pt>
              </c:numCache>
            </c:numRef>
          </c:val>
        </c:ser>
        <c:ser>
          <c:idx val="4"/>
          <c:order val="4"/>
          <c:tx>
            <c:strRef>
              <c:f>Лист1!$A$6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w="50800">
              <a:noFill/>
              <a:prstDash val="dash"/>
            </a:ln>
          </c:spPr>
          <c:invertIfNegative val="0"/>
          <c:dLbls>
            <c:dLbl>
              <c:idx val="0"/>
              <c:layout>
                <c:manualLayout>
                  <c:x val="-3.1532766657526697E-2"/>
                  <c:y val="-3.8967671661597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6438751298122303E-2"/>
                  <c:y val="-1.052410338624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5.7581681848310202E-2"/>
                  <c:y val="-7.79347296639064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1129695640252303E-2"/>
                  <c:y val="-1.16902094495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4.2500685494927401E-2"/>
                  <c:y val="-1.94852165641983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0350930222013998E-2"/>
                  <c:y val="-1.9161511289413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months)</c:v>
                </c:pt>
              </c:strCache>
            </c:strRef>
          </c:cat>
          <c:val>
            <c:numRef>
              <c:f>Лист1!$B$6:$G$6</c:f>
              <c:numCache>
                <c:formatCode>General</c:formatCode>
                <c:ptCount val="6"/>
                <c:pt idx="0">
                  <c:v>6.1</c:v>
                </c:pt>
                <c:pt idx="1">
                  <c:v>7.4</c:v>
                </c:pt>
                <c:pt idx="2">
                  <c:v>16.600000000000001</c:v>
                </c:pt>
                <c:pt idx="3">
                  <c:v>9.1</c:v>
                </c:pt>
                <c:pt idx="4">
                  <c:v>4.5999999999999996</c:v>
                </c:pt>
                <c:pt idx="5">
                  <c:v>7.8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12757248"/>
        <c:axId val="312845824"/>
      </c:barChart>
      <c:lineChart>
        <c:grouping val="standard"/>
        <c:varyColors val="0"/>
        <c:ser>
          <c:idx val="5"/>
          <c:order val="5"/>
          <c:tx>
            <c:strRef>
              <c:f>Лист1!$A$7</c:f>
              <c:strCache>
                <c:ptCount val="1"/>
                <c:pt idx="0">
                  <c:v>Total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9.5969289827255201E-3"/>
                  <c:y val="-4.87092060399414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5645736221552003E-2"/>
                  <c:y val="-5.6502679006332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7098985467507E-2"/>
                  <c:y val="-5.2605942523136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1129695640252303E-2"/>
                  <c:y val="-6.6244520214320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2500685494927297E-2"/>
                  <c:y val="-2.72771553823672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5242665204277499E-2"/>
                  <c:y val="-8.18314661471017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 i="0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months)</c:v>
                </c:pt>
              </c:strCache>
            </c:strRef>
          </c:cat>
          <c:val>
            <c:numRef>
              <c:f>Лист1!$B$7:$G$7</c:f>
              <c:numCache>
                <c:formatCode>General</c:formatCode>
                <c:ptCount val="6"/>
                <c:pt idx="0">
                  <c:v>118.3</c:v>
                </c:pt>
                <c:pt idx="1">
                  <c:v>167.3</c:v>
                </c:pt>
                <c:pt idx="2">
                  <c:v>275</c:v>
                </c:pt>
                <c:pt idx="3">
                  <c:v>320.7</c:v>
                </c:pt>
                <c:pt idx="4">
                  <c:v>450.9</c:v>
                </c:pt>
                <c:pt idx="5">
                  <c:v>325.2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12757248"/>
        <c:axId val="312845824"/>
      </c:lineChart>
      <c:catAx>
        <c:axId val="31275724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 i="1"/>
            </a:pPr>
            <a:endParaRPr lang="ru-RU"/>
          </a:p>
        </c:txPr>
        <c:crossAx val="312845824"/>
        <c:crosses val="autoZero"/>
        <c:auto val="1"/>
        <c:lblAlgn val="ctr"/>
        <c:lblOffset val="100"/>
        <c:noMultiLvlLbl val="0"/>
      </c:catAx>
      <c:valAx>
        <c:axId val="31284582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sz="1200" b="1" i="1" baseline="0">
                    <a:effectLst/>
                  </a:rPr>
                  <a:t>thousand tonns</a:t>
                </a:r>
                <a:endParaRPr lang="en-US" sz="1200">
                  <a:effectLst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3127572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0881995527697194"/>
          <c:y val="0.10093340667787881"/>
          <c:w val="0.12997187543168945"/>
          <c:h val="0.25864622489994699"/>
        </c:manualLayout>
      </c:layout>
      <c:overlay val="0"/>
      <c:txPr>
        <a:bodyPr/>
        <a:lstStyle/>
        <a:p>
          <a:pPr>
            <a:defRPr sz="1200" b="1" i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500"/>
            </a:pPr>
            <a:r>
              <a:rPr lang="ru-RU" sz="1500" b="1" i="0" baseline="0">
                <a:effectLst/>
              </a:rPr>
              <a:t>Динамика ежемесячной средневзвешанной цены на семена подсолнечника</a:t>
            </a:r>
            <a:endParaRPr lang="ru-RU" sz="1500">
              <a:effectLst/>
            </a:endParaRPr>
          </a:p>
        </c:rich>
      </c:tx>
      <c:layout>
        <c:manualLayout>
          <c:xMode val="edge"/>
          <c:yMode val="edge"/>
          <c:x val="0.124716514714846"/>
          <c:y val="7.93257312840852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4327938961929699E-2"/>
          <c:y val="6.16307840052467E-2"/>
          <c:w val="0.89747215852276896"/>
          <c:h val="0.7500024594099760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EXW Казахстан**</c:v>
                </c:pt>
              </c:strCache>
            </c:strRef>
          </c:tx>
          <c:spPr>
            <a:ln>
              <a:solidFill>
                <a:srgbClr val="3366FF"/>
              </a:solidFill>
            </a:ln>
          </c:spPr>
          <c:marker>
            <c:symbol val="none"/>
          </c:marker>
          <c:dPt>
            <c:idx val="0"/>
            <c:marker>
              <c:symbol val="diamond"/>
              <c:size val="6"/>
            </c:marker>
            <c:bubble3D val="0"/>
          </c:dPt>
          <c:dPt>
            <c:idx val="3"/>
            <c:marker>
              <c:symbol val="diamond"/>
              <c:size val="6"/>
            </c:marker>
            <c:bubble3D val="0"/>
          </c:dPt>
          <c:dPt>
            <c:idx val="4"/>
            <c:bubble3D val="0"/>
          </c:dPt>
          <c:dPt>
            <c:idx val="6"/>
            <c:marker>
              <c:symbol val="diamond"/>
              <c:size val="6"/>
            </c:marker>
            <c:bubble3D val="0"/>
          </c:dPt>
          <c:dPt>
            <c:idx val="7"/>
            <c:bubble3D val="0"/>
          </c:dPt>
          <c:dPt>
            <c:idx val="9"/>
            <c:marker>
              <c:symbol val="diamond"/>
              <c:size val="6"/>
            </c:marker>
            <c:bubble3D val="0"/>
          </c:dPt>
          <c:dPt>
            <c:idx val="10"/>
            <c:bubble3D val="0"/>
          </c:dPt>
          <c:dPt>
            <c:idx val="12"/>
            <c:marker>
              <c:symbol val="diamond"/>
              <c:size val="6"/>
            </c:marker>
            <c:bubble3D val="0"/>
          </c:dPt>
          <c:dPt>
            <c:idx val="15"/>
            <c:marker>
              <c:symbol val="diamond"/>
              <c:size val="6"/>
            </c:marker>
            <c:bubble3D val="0"/>
          </c:dPt>
          <c:dPt>
            <c:idx val="16"/>
            <c:bubble3D val="0"/>
          </c:dPt>
          <c:dPt>
            <c:idx val="18"/>
            <c:marker>
              <c:symbol val="diamond"/>
              <c:size val="6"/>
            </c:marker>
            <c:bubble3D val="0"/>
          </c:dPt>
          <c:dPt>
            <c:idx val="19"/>
            <c:bubble3D val="0"/>
          </c:dPt>
          <c:dPt>
            <c:idx val="21"/>
            <c:marker>
              <c:symbol val="diamond"/>
              <c:size val="6"/>
            </c:marker>
            <c:bubble3D val="0"/>
          </c:dPt>
          <c:dPt>
            <c:idx val="22"/>
            <c:bubble3D val="0"/>
          </c:dPt>
          <c:dPt>
            <c:idx val="24"/>
            <c:marker>
              <c:symbol val="diamond"/>
              <c:size val="6"/>
            </c:marker>
            <c:bubble3D val="0"/>
          </c:dPt>
          <c:dPt>
            <c:idx val="27"/>
            <c:marker>
              <c:symbol val="diamond"/>
              <c:size val="6"/>
            </c:marker>
            <c:bubble3D val="0"/>
          </c:dPt>
          <c:dPt>
            <c:idx val="28"/>
            <c:bubble3D val="0"/>
          </c:dPt>
          <c:dPt>
            <c:idx val="30"/>
            <c:marker>
              <c:symbol val="diamond"/>
              <c:size val="6"/>
            </c:marker>
            <c:bubble3D val="0"/>
          </c:dPt>
          <c:dPt>
            <c:idx val="31"/>
            <c:bubble3D val="0"/>
          </c:dPt>
          <c:dPt>
            <c:idx val="33"/>
            <c:marker>
              <c:symbol val="diamond"/>
              <c:size val="6"/>
            </c:marker>
            <c:bubble3D val="0"/>
          </c:dPt>
          <c:dPt>
            <c:idx val="34"/>
            <c:bubble3D val="0"/>
          </c:dPt>
          <c:dPt>
            <c:idx val="36"/>
            <c:marker>
              <c:symbol val="diamond"/>
              <c:size val="6"/>
            </c:marker>
            <c:bubble3D val="0"/>
          </c:dPt>
          <c:dPt>
            <c:idx val="39"/>
            <c:marker>
              <c:symbol val="diamond"/>
              <c:size val="6"/>
            </c:marker>
            <c:bubble3D val="0"/>
          </c:dPt>
          <c:dPt>
            <c:idx val="40"/>
            <c:bubble3D val="0"/>
          </c:dPt>
          <c:dPt>
            <c:idx val="42"/>
            <c:marker>
              <c:symbol val="diamond"/>
              <c:size val="6"/>
            </c:marker>
            <c:bubble3D val="0"/>
          </c:dPt>
          <c:dPt>
            <c:idx val="43"/>
            <c:bubble3D val="0"/>
          </c:dPt>
          <c:dPt>
            <c:idx val="45"/>
            <c:marker>
              <c:symbol val="diamond"/>
              <c:size val="6"/>
            </c:marker>
            <c:bubble3D val="0"/>
          </c:dPt>
          <c:dPt>
            <c:idx val="46"/>
            <c:bubble3D val="0"/>
          </c:dPt>
          <c:dPt>
            <c:idx val="48"/>
            <c:marker>
              <c:symbol val="diamond"/>
              <c:size val="6"/>
            </c:marker>
            <c:bubble3D val="0"/>
          </c:dPt>
          <c:dPt>
            <c:idx val="51"/>
            <c:marker>
              <c:symbol val="diamond"/>
              <c:size val="6"/>
            </c:marker>
            <c:bubble3D val="0"/>
          </c:dPt>
          <c:dPt>
            <c:idx val="52"/>
            <c:bubble3D val="0"/>
          </c:dPt>
          <c:dPt>
            <c:idx val="54"/>
            <c:marker>
              <c:symbol val="diamond"/>
              <c:size val="6"/>
            </c:marker>
            <c:bubble3D val="0"/>
          </c:dPt>
          <c:dPt>
            <c:idx val="55"/>
            <c:bubble3D val="0"/>
          </c:dPt>
          <c:dPt>
            <c:idx val="56"/>
            <c:bubble3D val="0"/>
          </c:dPt>
          <c:dPt>
            <c:idx val="57"/>
            <c:marker>
              <c:symbol val="diamond"/>
              <c:size val="6"/>
            </c:marker>
            <c:bubble3D val="0"/>
          </c:dPt>
          <c:dPt>
            <c:idx val="58"/>
            <c:bubble3D val="0"/>
          </c:dPt>
          <c:dPt>
            <c:idx val="60"/>
            <c:marker>
              <c:symbol val="diamond"/>
              <c:size val="6"/>
            </c:marker>
            <c:bubble3D val="0"/>
          </c:dPt>
          <c:dPt>
            <c:idx val="63"/>
            <c:marker>
              <c:symbol val="diamond"/>
              <c:size val="6"/>
            </c:marker>
            <c:bubble3D val="0"/>
          </c:dPt>
          <c:dPt>
            <c:idx val="66"/>
            <c:marker>
              <c:symbol val="diamond"/>
              <c:size val="6"/>
            </c:marker>
            <c:bubble3D val="0"/>
          </c:dPt>
          <c:dPt>
            <c:idx val="69"/>
            <c:marker>
              <c:symbol val="diamond"/>
              <c:size val="6"/>
            </c:marker>
            <c:bubble3D val="0"/>
          </c:dPt>
          <c:dPt>
            <c:idx val="72"/>
            <c:marker>
              <c:symbol val="diamond"/>
              <c:size val="6"/>
            </c:marker>
            <c:bubble3D val="0"/>
          </c:dPt>
          <c:dLbls>
            <c:dLbl>
              <c:idx val="0"/>
              <c:layout>
                <c:manualLayout>
                  <c:x val="-2.84586957155805E-2"/>
                  <c:y val="1.98343504795117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7412719027072201E-2"/>
                  <c:y val="-2.14402773277534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4949289419420799E-2"/>
                  <c:y val="1.40598612580468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8478649869638698E-2"/>
                  <c:y val="1.8025835516222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4.9325294662221998E-2"/>
                  <c:y val="1.470243091205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4.9673797007197901E-2"/>
                  <c:y val="1.6828610355287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-3.3042623930421601E-2"/>
                  <c:y val="-2.73897071740599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3.71841970106873E-2"/>
                  <c:y val="-9.54141763514066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3.6730140763979097E-2"/>
                  <c:y val="1.063152182823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7"/>
              <c:layout>
                <c:manualLayout>
                  <c:x val="-1.07558117345843E-2"/>
                  <c:y val="-7.95131149012917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-1.07430536700154E-2"/>
                  <c:y val="-2.9765731440238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1.07429446267285E-2"/>
                  <c:y val="-3.63044827626591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6"/>
              <c:layout>
                <c:manualLayout>
                  <c:x val="-2.28345366260044E-2"/>
                  <c:y val="-2.63625326457395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9"/>
              <c:layout>
                <c:manualLayout>
                  <c:x val="-5.7802101700311997E-2"/>
                  <c:y val="-9.34528944913120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4.5454585106649903E-2"/>
                  <c:y val="-2.52101233999195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5"/>
              <c:layout>
                <c:manualLayout>
                  <c:x val="-8.0379078082626395E-3"/>
                  <c:y val="3.35838287938351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8"/>
              <c:layout>
                <c:manualLayout>
                  <c:x val="-4.3692118460265203E-2"/>
                  <c:y val="7.1307273997791099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1"/>
              <c:layout>
                <c:manualLayout>
                  <c:x val="-1.9116923845258801E-2"/>
                  <c:y val="2.1795837741402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4"/>
              <c:layout>
                <c:manualLayout>
                  <c:x val="-1.9116705758684901E-2"/>
                  <c:y val="3.66598870232940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7"/>
              <c:layout>
                <c:manualLayout>
                  <c:x val="-3.0182527557964699E-2"/>
                  <c:y val="-1.98501711827419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0"/>
              <c:layout>
                <c:manualLayout>
                  <c:x val="-1.7354130069013499E-2"/>
                  <c:y val="-2.32054310018386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3"/>
              <c:layout>
                <c:manualLayout>
                  <c:x val="-4.1364698544381101E-2"/>
                  <c:y val="-2.085111200465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6"/>
              <c:layout>
                <c:manualLayout>
                  <c:x val="-1.5143277426839999E-2"/>
                  <c:y val="-2.179615004743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9"/>
              <c:layout>
                <c:manualLayout>
                  <c:x val="-1.49232280738485E-2"/>
                  <c:y val="2.059861258046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2"/>
              <c:layout>
                <c:manualLayout>
                  <c:x val="-4.1545492314083903E-3"/>
                  <c:y val="-3.294656834231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 i="1">
                    <a:solidFill>
                      <a:srgbClr val="0000FF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Лист1!$A$2:$A$74</c:f>
              <c:strCache>
                <c:ptCount val="73"/>
                <c:pt idx="0">
                  <c:v>sep 2014</c:v>
                </c:pt>
                <c:pt idx="1">
                  <c:v>oct 2014</c:v>
                </c:pt>
                <c:pt idx="2">
                  <c:v>nov 2014</c:v>
                </c:pt>
                <c:pt idx="3">
                  <c:v>dec 2014</c:v>
                </c:pt>
                <c:pt idx="4">
                  <c:v>jan 2015</c:v>
                </c:pt>
                <c:pt idx="5">
                  <c:v>feb 2015</c:v>
                </c:pt>
                <c:pt idx="6">
                  <c:v>mar 2015</c:v>
                </c:pt>
                <c:pt idx="7">
                  <c:v>apr 2015</c:v>
                </c:pt>
                <c:pt idx="8">
                  <c:v>may 2015</c:v>
                </c:pt>
                <c:pt idx="9">
                  <c:v>jun 2015</c:v>
                </c:pt>
                <c:pt idx="10">
                  <c:v>jul 2015</c:v>
                </c:pt>
                <c:pt idx="11">
                  <c:v>aug 2015</c:v>
                </c:pt>
                <c:pt idx="12">
                  <c:v>sep 2015</c:v>
                </c:pt>
                <c:pt idx="13">
                  <c:v>oct 2015</c:v>
                </c:pt>
                <c:pt idx="14">
                  <c:v>nov 2015</c:v>
                </c:pt>
                <c:pt idx="15">
                  <c:v>dec 2015</c:v>
                </c:pt>
                <c:pt idx="16">
                  <c:v>jan 2016</c:v>
                </c:pt>
                <c:pt idx="17">
                  <c:v>feb 2016</c:v>
                </c:pt>
                <c:pt idx="18">
                  <c:v>mar 2016</c:v>
                </c:pt>
                <c:pt idx="19">
                  <c:v>apr 2016</c:v>
                </c:pt>
                <c:pt idx="20">
                  <c:v>may 2016</c:v>
                </c:pt>
                <c:pt idx="21">
                  <c:v>jun 2016</c:v>
                </c:pt>
                <c:pt idx="22">
                  <c:v>jul 2016</c:v>
                </c:pt>
                <c:pt idx="23">
                  <c:v>aug 2016</c:v>
                </c:pt>
                <c:pt idx="24">
                  <c:v>sep 2016</c:v>
                </c:pt>
                <c:pt idx="25">
                  <c:v>oct 2016</c:v>
                </c:pt>
                <c:pt idx="26">
                  <c:v>nov 2016</c:v>
                </c:pt>
                <c:pt idx="27">
                  <c:v>dec 2016</c:v>
                </c:pt>
                <c:pt idx="28">
                  <c:v>jan 2017</c:v>
                </c:pt>
                <c:pt idx="29">
                  <c:v>feb 2017</c:v>
                </c:pt>
                <c:pt idx="30">
                  <c:v>mar 2017</c:v>
                </c:pt>
                <c:pt idx="31">
                  <c:v>apr 2017</c:v>
                </c:pt>
                <c:pt idx="32">
                  <c:v>may 2017</c:v>
                </c:pt>
                <c:pt idx="33">
                  <c:v>jun 2017</c:v>
                </c:pt>
                <c:pt idx="34">
                  <c:v>jul 2017</c:v>
                </c:pt>
                <c:pt idx="35">
                  <c:v>aug 2017</c:v>
                </c:pt>
                <c:pt idx="36">
                  <c:v>sep 2017</c:v>
                </c:pt>
                <c:pt idx="37">
                  <c:v>oct 2017</c:v>
                </c:pt>
                <c:pt idx="38">
                  <c:v>nov 2017</c:v>
                </c:pt>
                <c:pt idx="39">
                  <c:v>dec 2017</c:v>
                </c:pt>
                <c:pt idx="40">
                  <c:v>jan 2018</c:v>
                </c:pt>
                <c:pt idx="41">
                  <c:v>feb 2018</c:v>
                </c:pt>
                <c:pt idx="42">
                  <c:v>mar 2018</c:v>
                </c:pt>
                <c:pt idx="43">
                  <c:v>apr 2018</c:v>
                </c:pt>
                <c:pt idx="44">
                  <c:v>may 2018</c:v>
                </c:pt>
                <c:pt idx="45">
                  <c:v>jun 2018</c:v>
                </c:pt>
                <c:pt idx="46">
                  <c:v>jul 2018</c:v>
                </c:pt>
                <c:pt idx="47">
                  <c:v>aug 2018</c:v>
                </c:pt>
                <c:pt idx="48">
                  <c:v>sep 2018</c:v>
                </c:pt>
                <c:pt idx="49">
                  <c:v>oct 2018</c:v>
                </c:pt>
                <c:pt idx="50">
                  <c:v>nov 2018</c:v>
                </c:pt>
                <c:pt idx="51">
                  <c:v>dec 2018</c:v>
                </c:pt>
                <c:pt idx="52">
                  <c:v>jan 2019</c:v>
                </c:pt>
                <c:pt idx="53">
                  <c:v>feb 2019</c:v>
                </c:pt>
                <c:pt idx="54">
                  <c:v>mar 2019</c:v>
                </c:pt>
                <c:pt idx="55">
                  <c:v>apr 2019</c:v>
                </c:pt>
                <c:pt idx="56">
                  <c:v>may 2019</c:v>
                </c:pt>
                <c:pt idx="57">
                  <c:v>jun 2019</c:v>
                </c:pt>
                <c:pt idx="58">
                  <c:v>jul 2019</c:v>
                </c:pt>
                <c:pt idx="59">
                  <c:v>aug 2019</c:v>
                </c:pt>
                <c:pt idx="60">
                  <c:v>sep 2019</c:v>
                </c:pt>
                <c:pt idx="61">
                  <c:v>oct 2019</c:v>
                </c:pt>
                <c:pt idx="62">
                  <c:v>nov 2019</c:v>
                </c:pt>
                <c:pt idx="63">
                  <c:v>dec 2019</c:v>
                </c:pt>
                <c:pt idx="64">
                  <c:v>jan 2020</c:v>
                </c:pt>
                <c:pt idx="65">
                  <c:v>feb 2020</c:v>
                </c:pt>
                <c:pt idx="66">
                  <c:v>mar 2020</c:v>
                </c:pt>
                <c:pt idx="67">
                  <c:v>apr 2020</c:v>
                </c:pt>
                <c:pt idx="68">
                  <c:v>may 2020</c:v>
                </c:pt>
                <c:pt idx="69">
                  <c:v>jun 2020</c:v>
                </c:pt>
                <c:pt idx="70">
                  <c:v>jul 2020</c:v>
                </c:pt>
                <c:pt idx="71">
                  <c:v>aug 2020</c:v>
                </c:pt>
                <c:pt idx="72">
                  <c:v>sep 2020</c:v>
                </c:pt>
              </c:strCache>
            </c:strRef>
          </c:cat>
          <c:val>
            <c:numRef>
              <c:f>Лист1!$B$2:$B$74</c:f>
              <c:numCache>
                <c:formatCode>General</c:formatCode>
                <c:ptCount val="73"/>
                <c:pt idx="0">
                  <c:v>332</c:v>
                </c:pt>
                <c:pt idx="1">
                  <c:v>336</c:v>
                </c:pt>
                <c:pt idx="2">
                  <c:v>341</c:v>
                </c:pt>
                <c:pt idx="3">
                  <c:v>349</c:v>
                </c:pt>
                <c:pt idx="4">
                  <c:v>351</c:v>
                </c:pt>
                <c:pt idx="5">
                  <c:v>348</c:v>
                </c:pt>
                <c:pt idx="6">
                  <c:v>349</c:v>
                </c:pt>
                <c:pt idx="7">
                  <c:v>352</c:v>
                </c:pt>
                <c:pt idx="8">
                  <c:v>344</c:v>
                </c:pt>
                <c:pt idx="9">
                  <c:v>337</c:v>
                </c:pt>
                <c:pt idx="10">
                  <c:v>320</c:v>
                </c:pt>
                <c:pt idx="11">
                  <c:v>308</c:v>
                </c:pt>
                <c:pt idx="12">
                  <c:v>306</c:v>
                </c:pt>
                <c:pt idx="13">
                  <c:v>289</c:v>
                </c:pt>
                <c:pt idx="14">
                  <c:v>326</c:v>
                </c:pt>
                <c:pt idx="15">
                  <c:v>336</c:v>
                </c:pt>
                <c:pt idx="16">
                  <c:v>321</c:v>
                </c:pt>
                <c:pt idx="17">
                  <c:v>333</c:v>
                </c:pt>
                <c:pt idx="18">
                  <c:v>362</c:v>
                </c:pt>
                <c:pt idx="19">
                  <c:v>366</c:v>
                </c:pt>
                <c:pt idx="20">
                  <c:v>381</c:v>
                </c:pt>
                <c:pt idx="21">
                  <c:v>390</c:v>
                </c:pt>
                <c:pt idx="22">
                  <c:v>401</c:v>
                </c:pt>
                <c:pt idx="23">
                  <c:v>380</c:v>
                </c:pt>
                <c:pt idx="24">
                  <c:v>319</c:v>
                </c:pt>
                <c:pt idx="25">
                  <c:v>333</c:v>
                </c:pt>
                <c:pt idx="26">
                  <c:v>308</c:v>
                </c:pt>
                <c:pt idx="27">
                  <c:v>347</c:v>
                </c:pt>
                <c:pt idx="28">
                  <c:v>339</c:v>
                </c:pt>
                <c:pt idx="29">
                  <c:v>314</c:v>
                </c:pt>
                <c:pt idx="30">
                  <c:v>310</c:v>
                </c:pt>
                <c:pt idx="31">
                  <c:v>309</c:v>
                </c:pt>
                <c:pt idx="32">
                  <c:v>304</c:v>
                </c:pt>
                <c:pt idx="33">
                  <c:v>286</c:v>
                </c:pt>
                <c:pt idx="34">
                  <c:v>291</c:v>
                </c:pt>
                <c:pt idx="35">
                  <c:v>292</c:v>
                </c:pt>
                <c:pt idx="36">
                  <c:v>297</c:v>
                </c:pt>
                <c:pt idx="37">
                  <c:v>222</c:v>
                </c:pt>
                <c:pt idx="38">
                  <c:v>239</c:v>
                </c:pt>
                <c:pt idx="39">
                  <c:v>240</c:v>
                </c:pt>
                <c:pt idx="40">
                  <c:v>230</c:v>
                </c:pt>
                <c:pt idx="41">
                  <c:v>249</c:v>
                </c:pt>
                <c:pt idx="42">
                  <c:v>270</c:v>
                </c:pt>
                <c:pt idx="43">
                  <c:v>300</c:v>
                </c:pt>
                <c:pt idx="44">
                  <c:v>295</c:v>
                </c:pt>
                <c:pt idx="45">
                  <c:v>330</c:v>
                </c:pt>
                <c:pt idx="46">
                  <c:v>352</c:v>
                </c:pt>
                <c:pt idx="47">
                  <c:v>345</c:v>
                </c:pt>
                <c:pt idx="48">
                  <c:v>289</c:v>
                </c:pt>
                <c:pt idx="49">
                  <c:v>270</c:v>
                </c:pt>
                <c:pt idx="50">
                  <c:v>274</c:v>
                </c:pt>
                <c:pt idx="51">
                  <c:v>267</c:v>
                </c:pt>
                <c:pt idx="52">
                  <c:v>278</c:v>
                </c:pt>
                <c:pt idx="53">
                  <c:v>290</c:v>
                </c:pt>
                <c:pt idx="54">
                  <c:v>315</c:v>
                </c:pt>
                <c:pt idx="55">
                  <c:v>322</c:v>
                </c:pt>
                <c:pt idx="56">
                  <c:v>324</c:v>
                </c:pt>
                <c:pt idx="57">
                  <c:v>328</c:v>
                </c:pt>
                <c:pt idx="58">
                  <c:v>325</c:v>
                </c:pt>
                <c:pt idx="59">
                  <c:v>320</c:v>
                </c:pt>
                <c:pt idx="60">
                  <c:v>298</c:v>
                </c:pt>
                <c:pt idx="61">
                  <c:v>257</c:v>
                </c:pt>
                <c:pt idx="62">
                  <c:v>282</c:v>
                </c:pt>
                <c:pt idx="63">
                  <c:v>285</c:v>
                </c:pt>
                <c:pt idx="64">
                  <c:v>291</c:v>
                </c:pt>
                <c:pt idx="65">
                  <c:v>290</c:v>
                </c:pt>
                <c:pt idx="66">
                  <c:v>292</c:v>
                </c:pt>
                <c:pt idx="67">
                  <c:v>320</c:v>
                </c:pt>
                <c:pt idx="68">
                  <c:v>322</c:v>
                </c:pt>
                <c:pt idx="69">
                  <c:v>309</c:v>
                </c:pt>
                <c:pt idx="70">
                  <c:v>340</c:v>
                </c:pt>
                <c:pt idx="71">
                  <c:v>342</c:v>
                </c:pt>
                <c:pt idx="72">
                  <c:v>345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EXW Россия (Алтай, Сибирь, Урал)**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Pt>
            <c:idx val="0"/>
            <c:marker>
              <c:symbol val="circle"/>
              <c:size val="6"/>
            </c:marker>
            <c:bubble3D val="0"/>
          </c:dPt>
          <c:dPt>
            <c:idx val="3"/>
            <c:marker>
              <c:symbol val="circle"/>
              <c:size val="6"/>
            </c:marker>
            <c:bubble3D val="0"/>
          </c:dPt>
          <c:dPt>
            <c:idx val="4"/>
            <c:bubble3D val="0"/>
          </c:dPt>
          <c:dPt>
            <c:idx val="6"/>
            <c:marker>
              <c:symbol val="circle"/>
              <c:size val="6"/>
            </c:marker>
            <c:bubble3D val="0"/>
          </c:dPt>
          <c:dPt>
            <c:idx val="7"/>
            <c:bubble3D val="0"/>
          </c:dPt>
          <c:dPt>
            <c:idx val="9"/>
            <c:marker>
              <c:symbol val="circle"/>
              <c:size val="6"/>
            </c:marker>
            <c:bubble3D val="0"/>
          </c:dPt>
          <c:dPt>
            <c:idx val="10"/>
            <c:bubble3D val="0"/>
          </c:dPt>
          <c:dPt>
            <c:idx val="12"/>
            <c:marker>
              <c:symbol val="circle"/>
              <c:size val="6"/>
            </c:marker>
            <c:bubble3D val="0"/>
          </c:dPt>
          <c:dPt>
            <c:idx val="15"/>
            <c:marker>
              <c:symbol val="circle"/>
              <c:size val="6"/>
            </c:marker>
            <c:bubble3D val="0"/>
          </c:dPt>
          <c:dPt>
            <c:idx val="16"/>
            <c:bubble3D val="0"/>
          </c:dPt>
          <c:dPt>
            <c:idx val="18"/>
            <c:marker>
              <c:symbol val="circle"/>
              <c:size val="6"/>
            </c:marker>
            <c:bubble3D val="0"/>
          </c:dPt>
          <c:dPt>
            <c:idx val="19"/>
            <c:bubble3D val="0"/>
          </c:dPt>
          <c:dPt>
            <c:idx val="21"/>
            <c:marker>
              <c:symbol val="circle"/>
              <c:size val="6"/>
            </c:marker>
            <c:bubble3D val="0"/>
          </c:dPt>
          <c:dPt>
            <c:idx val="22"/>
            <c:bubble3D val="0"/>
          </c:dPt>
          <c:dPt>
            <c:idx val="24"/>
            <c:marker>
              <c:symbol val="circle"/>
              <c:size val="6"/>
            </c:marker>
            <c:bubble3D val="0"/>
          </c:dPt>
          <c:dPt>
            <c:idx val="27"/>
            <c:marker>
              <c:symbol val="circle"/>
              <c:size val="5"/>
            </c:marker>
            <c:bubble3D val="0"/>
          </c:dPt>
          <c:dPt>
            <c:idx val="28"/>
            <c:bubble3D val="0"/>
          </c:dPt>
          <c:dPt>
            <c:idx val="30"/>
            <c:marker>
              <c:symbol val="circle"/>
              <c:size val="6"/>
            </c:marker>
            <c:bubble3D val="0"/>
          </c:dPt>
          <c:dPt>
            <c:idx val="31"/>
            <c:bubble3D val="0"/>
          </c:dPt>
          <c:dPt>
            <c:idx val="33"/>
            <c:marker>
              <c:symbol val="circle"/>
              <c:size val="6"/>
            </c:marker>
            <c:bubble3D val="0"/>
          </c:dPt>
          <c:dPt>
            <c:idx val="34"/>
            <c:bubble3D val="0"/>
          </c:dPt>
          <c:dPt>
            <c:idx val="36"/>
            <c:marker>
              <c:symbol val="circle"/>
              <c:size val="6"/>
            </c:marker>
            <c:bubble3D val="0"/>
          </c:dPt>
          <c:dPt>
            <c:idx val="39"/>
            <c:marker>
              <c:symbol val="circle"/>
              <c:size val="6"/>
            </c:marker>
            <c:bubble3D val="0"/>
          </c:dPt>
          <c:dPt>
            <c:idx val="40"/>
            <c:bubble3D val="0"/>
          </c:dPt>
          <c:dPt>
            <c:idx val="42"/>
            <c:marker>
              <c:symbol val="circle"/>
              <c:size val="6"/>
            </c:marker>
            <c:bubble3D val="0"/>
          </c:dPt>
          <c:dPt>
            <c:idx val="43"/>
            <c:bubble3D val="0"/>
          </c:dPt>
          <c:dPt>
            <c:idx val="45"/>
            <c:marker>
              <c:symbol val="circle"/>
              <c:size val="6"/>
            </c:marker>
            <c:bubble3D val="0"/>
          </c:dPt>
          <c:dPt>
            <c:idx val="46"/>
            <c:bubble3D val="0"/>
          </c:dPt>
          <c:dPt>
            <c:idx val="48"/>
            <c:marker>
              <c:symbol val="circle"/>
              <c:size val="6"/>
            </c:marker>
            <c:bubble3D val="0"/>
          </c:dPt>
          <c:dPt>
            <c:idx val="51"/>
            <c:marker>
              <c:symbol val="circle"/>
              <c:size val="6"/>
            </c:marker>
            <c:bubble3D val="0"/>
          </c:dPt>
          <c:dPt>
            <c:idx val="52"/>
            <c:bubble3D val="0"/>
          </c:dPt>
          <c:dPt>
            <c:idx val="54"/>
            <c:marker>
              <c:symbol val="circle"/>
              <c:size val="6"/>
            </c:marker>
            <c:bubble3D val="0"/>
          </c:dPt>
          <c:dPt>
            <c:idx val="55"/>
            <c:bubble3D val="0"/>
          </c:dPt>
          <c:dPt>
            <c:idx val="56"/>
            <c:bubble3D val="0"/>
          </c:dPt>
          <c:dPt>
            <c:idx val="57"/>
            <c:marker>
              <c:symbol val="circle"/>
              <c:size val="6"/>
            </c:marker>
            <c:bubble3D val="0"/>
          </c:dPt>
          <c:dPt>
            <c:idx val="58"/>
            <c:bubble3D val="0"/>
          </c:dPt>
          <c:dPt>
            <c:idx val="60"/>
            <c:marker>
              <c:symbol val="circle"/>
              <c:size val="6"/>
            </c:marker>
            <c:bubble3D val="0"/>
          </c:dPt>
          <c:dPt>
            <c:idx val="63"/>
            <c:marker>
              <c:symbol val="circle"/>
              <c:size val="6"/>
            </c:marker>
            <c:bubble3D val="0"/>
          </c:dPt>
          <c:dPt>
            <c:idx val="66"/>
            <c:marker>
              <c:symbol val="circle"/>
              <c:size val="6"/>
            </c:marker>
            <c:bubble3D val="0"/>
          </c:dPt>
          <c:dPt>
            <c:idx val="69"/>
            <c:marker>
              <c:symbol val="circle"/>
              <c:size val="6"/>
            </c:marker>
            <c:bubble3D val="0"/>
          </c:dPt>
          <c:dPt>
            <c:idx val="72"/>
            <c:marker>
              <c:symbol val="circle"/>
              <c:size val="6"/>
            </c:marker>
            <c:bubble3D val="0"/>
          </c:dPt>
          <c:dLbls>
            <c:dLbl>
              <c:idx val="0"/>
              <c:layout>
                <c:manualLayout>
                  <c:x val="-5.2365857674521003E-2"/>
                  <c:y val="-1.1880277483906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7425804221501801E-2"/>
                  <c:y val="3.56778407161177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8491516977494498E-2"/>
                  <c:y val="-1.6435885524225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60278692832694E-2"/>
                  <c:y val="-2.15997095553932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3.80045296581384E-2"/>
                  <c:y val="1.96320254217106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2.4513912287760901E-2"/>
                  <c:y val="-2.8942805054673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-2.1731236649012602E-2"/>
                  <c:y val="2.40125859329556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1.21535285862429E-2"/>
                  <c:y val="1.74368263461366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1.17888878348038E-2"/>
                  <c:y val="-1.88334589063824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7"/>
              <c:layout>
                <c:manualLayout>
                  <c:x val="-3.5799347266884503E-2"/>
                  <c:y val="-1.246959896002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-4.8366367997103803E-2"/>
                  <c:y val="1.825975273170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4.6955674994302497E-2"/>
                  <c:y val="5.8932147611444395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6"/>
              <c:layout>
                <c:manualLayout>
                  <c:x val="-5.0884395578512903E-2"/>
                  <c:y val="1.170054536440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9"/>
              <c:layout>
                <c:manualLayout>
                  <c:x val="-2.6066688693410601E-2"/>
                  <c:y val="1.9849858876713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9.56484095491387E-3"/>
                  <c:y val="1.13279642721902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5"/>
              <c:layout>
                <c:manualLayout>
                  <c:x val="-8.1671241032552598E-3"/>
                  <c:y val="-2.420918257800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8"/>
              <c:layout>
                <c:manualLayout>
                  <c:x val="-4.5344887560014702E-2"/>
                  <c:y val="-1.60634605850272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1"/>
              <c:layout>
                <c:manualLayout>
                  <c:x val="-8.0377987649758297E-3"/>
                  <c:y val="-9.34497714310252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4"/>
              <c:layout>
                <c:manualLayout>
                  <c:x val="-1.9232945902534899E-2"/>
                  <c:y val="-1.60430045401489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7"/>
              <c:layout>
                <c:manualLayout>
                  <c:x val="-1.9219969751392198E-2"/>
                  <c:y val="2.33862561924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0"/>
              <c:layout>
                <c:manualLayout>
                  <c:x val="-4.2384689450171001E-2"/>
                  <c:y val="2.71717175660429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3"/>
              <c:layout>
                <c:manualLayout>
                  <c:x val="-1.7693036604740999E-2"/>
                  <c:y val="2.57619681525927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6"/>
              <c:layout>
                <c:manualLayout>
                  <c:x val="-1.7576796460891199E-2"/>
                  <c:y val="2.42090264249937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9"/>
              <c:layout>
                <c:manualLayout>
                  <c:x val="-5.2314171156524002E-2"/>
                  <c:y val="3.39554729679612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2"/>
              <c:layout>
                <c:manualLayout>
                  <c:x val="-4.1545492314083903E-3"/>
                  <c:y val="2.361970494887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 i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Лист1!$A$2:$A$74</c:f>
              <c:strCache>
                <c:ptCount val="73"/>
                <c:pt idx="0">
                  <c:v>sep 2014</c:v>
                </c:pt>
                <c:pt idx="1">
                  <c:v>oct 2014</c:v>
                </c:pt>
                <c:pt idx="2">
                  <c:v>nov 2014</c:v>
                </c:pt>
                <c:pt idx="3">
                  <c:v>dec 2014</c:v>
                </c:pt>
                <c:pt idx="4">
                  <c:v>jan 2015</c:v>
                </c:pt>
                <c:pt idx="5">
                  <c:v>feb 2015</c:v>
                </c:pt>
                <c:pt idx="6">
                  <c:v>mar 2015</c:v>
                </c:pt>
                <c:pt idx="7">
                  <c:v>apr 2015</c:v>
                </c:pt>
                <c:pt idx="8">
                  <c:v>may 2015</c:v>
                </c:pt>
                <c:pt idx="9">
                  <c:v>jun 2015</c:v>
                </c:pt>
                <c:pt idx="10">
                  <c:v>jul 2015</c:v>
                </c:pt>
                <c:pt idx="11">
                  <c:v>aug 2015</c:v>
                </c:pt>
                <c:pt idx="12">
                  <c:v>sep 2015</c:v>
                </c:pt>
                <c:pt idx="13">
                  <c:v>oct 2015</c:v>
                </c:pt>
                <c:pt idx="14">
                  <c:v>nov 2015</c:v>
                </c:pt>
                <c:pt idx="15">
                  <c:v>dec 2015</c:v>
                </c:pt>
                <c:pt idx="16">
                  <c:v>jan 2016</c:v>
                </c:pt>
                <c:pt idx="17">
                  <c:v>feb 2016</c:v>
                </c:pt>
                <c:pt idx="18">
                  <c:v>mar 2016</c:v>
                </c:pt>
                <c:pt idx="19">
                  <c:v>apr 2016</c:v>
                </c:pt>
                <c:pt idx="20">
                  <c:v>may 2016</c:v>
                </c:pt>
                <c:pt idx="21">
                  <c:v>jun 2016</c:v>
                </c:pt>
                <c:pt idx="22">
                  <c:v>jul 2016</c:v>
                </c:pt>
                <c:pt idx="23">
                  <c:v>aug 2016</c:v>
                </c:pt>
                <c:pt idx="24">
                  <c:v>sep 2016</c:v>
                </c:pt>
                <c:pt idx="25">
                  <c:v>oct 2016</c:v>
                </c:pt>
                <c:pt idx="26">
                  <c:v>nov 2016</c:v>
                </c:pt>
                <c:pt idx="27">
                  <c:v>dec 2016</c:v>
                </c:pt>
                <c:pt idx="28">
                  <c:v>jan 2017</c:v>
                </c:pt>
                <c:pt idx="29">
                  <c:v>feb 2017</c:v>
                </c:pt>
                <c:pt idx="30">
                  <c:v>mar 2017</c:v>
                </c:pt>
                <c:pt idx="31">
                  <c:v>apr 2017</c:v>
                </c:pt>
                <c:pt idx="32">
                  <c:v>may 2017</c:v>
                </c:pt>
                <c:pt idx="33">
                  <c:v>jun 2017</c:v>
                </c:pt>
                <c:pt idx="34">
                  <c:v>jul 2017</c:v>
                </c:pt>
                <c:pt idx="35">
                  <c:v>aug 2017</c:v>
                </c:pt>
                <c:pt idx="36">
                  <c:v>sep 2017</c:v>
                </c:pt>
                <c:pt idx="37">
                  <c:v>oct 2017</c:v>
                </c:pt>
                <c:pt idx="38">
                  <c:v>nov 2017</c:v>
                </c:pt>
                <c:pt idx="39">
                  <c:v>dec 2017</c:v>
                </c:pt>
                <c:pt idx="40">
                  <c:v>jan 2018</c:v>
                </c:pt>
                <c:pt idx="41">
                  <c:v>feb 2018</c:v>
                </c:pt>
                <c:pt idx="42">
                  <c:v>mar 2018</c:v>
                </c:pt>
                <c:pt idx="43">
                  <c:v>apr 2018</c:v>
                </c:pt>
                <c:pt idx="44">
                  <c:v>may 2018</c:v>
                </c:pt>
                <c:pt idx="45">
                  <c:v>jun 2018</c:v>
                </c:pt>
                <c:pt idx="46">
                  <c:v>jul 2018</c:v>
                </c:pt>
                <c:pt idx="47">
                  <c:v>aug 2018</c:v>
                </c:pt>
                <c:pt idx="48">
                  <c:v>sep 2018</c:v>
                </c:pt>
                <c:pt idx="49">
                  <c:v>oct 2018</c:v>
                </c:pt>
                <c:pt idx="50">
                  <c:v>nov 2018</c:v>
                </c:pt>
                <c:pt idx="51">
                  <c:v>dec 2018</c:v>
                </c:pt>
                <c:pt idx="52">
                  <c:v>jan 2019</c:v>
                </c:pt>
                <c:pt idx="53">
                  <c:v>feb 2019</c:v>
                </c:pt>
                <c:pt idx="54">
                  <c:v>mar 2019</c:v>
                </c:pt>
                <c:pt idx="55">
                  <c:v>apr 2019</c:v>
                </c:pt>
                <c:pt idx="56">
                  <c:v>may 2019</c:v>
                </c:pt>
                <c:pt idx="57">
                  <c:v>jun 2019</c:v>
                </c:pt>
                <c:pt idx="58">
                  <c:v>jul 2019</c:v>
                </c:pt>
                <c:pt idx="59">
                  <c:v>aug 2019</c:v>
                </c:pt>
                <c:pt idx="60">
                  <c:v>sep 2019</c:v>
                </c:pt>
                <c:pt idx="61">
                  <c:v>oct 2019</c:v>
                </c:pt>
                <c:pt idx="62">
                  <c:v>nov 2019</c:v>
                </c:pt>
                <c:pt idx="63">
                  <c:v>dec 2019</c:v>
                </c:pt>
                <c:pt idx="64">
                  <c:v>jan 2020</c:v>
                </c:pt>
                <c:pt idx="65">
                  <c:v>feb 2020</c:v>
                </c:pt>
                <c:pt idx="66">
                  <c:v>mar 2020</c:v>
                </c:pt>
                <c:pt idx="67">
                  <c:v>apr 2020</c:v>
                </c:pt>
                <c:pt idx="68">
                  <c:v>may 2020</c:v>
                </c:pt>
                <c:pt idx="69">
                  <c:v>jun 2020</c:v>
                </c:pt>
                <c:pt idx="70">
                  <c:v>jul 2020</c:v>
                </c:pt>
                <c:pt idx="71">
                  <c:v>aug 2020</c:v>
                </c:pt>
                <c:pt idx="72">
                  <c:v>sep 2020</c:v>
                </c:pt>
              </c:strCache>
            </c:strRef>
          </c:cat>
          <c:val>
            <c:numRef>
              <c:f>Лист1!$C$2:$C$74</c:f>
              <c:numCache>
                <c:formatCode>General</c:formatCode>
                <c:ptCount val="73"/>
                <c:pt idx="0">
                  <c:v>368</c:v>
                </c:pt>
                <c:pt idx="1">
                  <c:v>381</c:v>
                </c:pt>
                <c:pt idx="2">
                  <c:v>340</c:v>
                </c:pt>
                <c:pt idx="3">
                  <c:v>301</c:v>
                </c:pt>
                <c:pt idx="4">
                  <c:v>328</c:v>
                </c:pt>
                <c:pt idx="5">
                  <c:v>329</c:v>
                </c:pt>
                <c:pt idx="6">
                  <c:v>366</c:v>
                </c:pt>
                <c:pt idx="7">
                  <c:v>371</c:v>
                </c:pt>
                <c:pt idx="8">
                  <c:v>342</c:v>
                </c:pt>
                <c:pt idx="9">
                  <c:v>356</c:v>
                </c:pt>
                <c:pt idx="10">
                  <c:v>355</c:v>
                </c:pt>
                <c:pt idx="11">
                  <c:v>356</c:v>
                </c:pt>
                <c:pt idx="12">
                  <c:v>345</c:v>
                </c:pt>
                <c:pt idx="13">
                  <c:v>372</c:v>
                </c:pt>
                <c:pt idx="14">
                  <c:v>337</c:v>
                </c:pt>
                <c:pt idx="15">
                  <c:v>353</c:v>
                </c:pt>
                <c:pt idx="16">
                  <c:v>329</c:v>
                </c:pt>
                <c:pt idx="17">
                  <c:v>341</c:v>
                </c:pt>
                <c:pt idx="18">
                  <c:v>330</c:v>
                </c:pt>
                <c:pt idx="19">
                  <c:v>335</c:v>
                </c:pt>
                <c:pt idx="20">
                  <c:v>350</c:v>
                </c:pt>
                <c:pt idx="21">
                  <c:v>372</c:v>
                </c:pt>
                <c:pt idx="22">
                  <c:v>391</c:v>
                </c:pt>
                <c:pt idx="23">
                  <c:v>390</c:v>
                </c:pt>
                <c:pt idx="24">
                  <c:v>350</c:v>
                </c:pt>
                <c:pt idx="25">
                  <c:v>310</c:v>
                </c:pt>
                <c:pt idx="26">
                  <c:v>293</c:v>
                </c:pt>
                <c:pt idx="27">
                  <c:v>332</c:v>
                </c:pt>
                <c:pt idx="28">
                  <c:v>326</c:v>
                </c:pt>
                <c:pt idx="29">
                  <c:v>315</c:v>
                </c:pt>
                <c:pt idx="30">
                  <c:v>308</c:v>
                </c:pt>
                <c:pt idx="31">
                  <c:v>292</c:v>
                </c:pt>
                <c:pt idx="32">
                  <c:v>282</c:v>
                </c:pt>
                <c:pt idx="33">
                  <c:v>272</c:v>
                </c:pt>
                <c:pt idx="34">
                  <c:v>269</c:v>
                </c:pt>
                <c:pt idx="35">
                  <c:v>268</c:v>
                </c:pt>
                <c:pt idx="36">
                  <c:v>286</c:v>
                </c:pt>
                <c:pt idx="37">
                  <c:v>305</c:v>
                </c:pt>
                <c:pt idx="38">
                  <c:v>292</c:v>
                </c:pt>
                <c:pt idx="39">
                  <c:v>230</c:v>
                </c:pt>
                <c:pt idx="40">
                  <c:v>235</c:v>
                </c:pt>
                <c:pt idx="41">
                  <c:v>232</c:v>
                </c:pt>
                <c:pt idx="42">
                  <c:v>270</c:v>
                </c:pt>
                <c:pt idx="43">
                  <c:v>293</c:v>
                </c:pt>
                <c:pt idx="44">
                  <c:v>363</c:v>
                </c:pt>
                <c:pt idx="45">
                  <c:v>391</c:v>
                </c:pt>
                <c:pt idx="46">
                  <c:v>381</c:v>
                </c:pt>
                <c:pt idx="47">
                  <c:v>379</c:v>
                </c:pt>
                <c:pt idx="48">
                  <c:v>351</c:v>
                </c:pt>
                <c:pt idx="49">
                  <c:v>292</c:v>
                </c:pt>
                <c:pt idx="50">
                  <c:v>249</c:v>
                </c:pt>
                <c:pt idx="51">
                  <c:v>283</c:v>
                </c:pt>
                <c:pt idx="52">
                  <c:v>319</c:v>
                </c:pt>
                <c:pt idx="53">
                  <c:v>320</c:v>
                </c:pt>
                <c:pt idx="54">
                  <c:v>323</c:v>
                </c:pt>
                <c:pt idx="55">
                  <c:v>317</c:v>
                </c:pt>
                <c:pt idx="56">
                  <c:v>310</c:v>
                </c:pt>
                <c:pt idx="57">
                  <c:v>318</c:v>
                </c:pt>
                <c:pt idx="58">
                  <c:v>316</c:v>
                </c:pt>
                <c:pt idx="59">
                  <c:v>314</c:v>
                </c:pt>
                <c:pt idx="60">
                  <c:v>261</c:v>
                </c:pt>
                <c:pt idx="61">
                  <c:v>282</c:v>
                </c:pt>
                <c:pt idx="62">
                  <c:v>281</c:v>
                </c:pt>
                <c:pt idx="63">
                  <c:v>282</c:v>
                </c:pt>
                <c:pt idx="64">
                  <c:v>307</c:v>
                </c:pt>
                <c:pt idx="65">
                  <c:v>306</c:v>
                </c:pt>
                <c:pt idx="66">
                  <c:v>276</c:v>
                </c:pt>
                <c:pt idx="67">
                  <c:v>282</c:v>
                </c:pt>
                <c:pt idx="68">
                  <c:v>288</c:v>
                </c:pt>
                <c:pt idx="69">
                  <c:v>332</c:v>
                </c:pt>
                <c:pt idx="70">
                  <c:v>324</c:v>
                </c:pt>
                <c:pt idx="71">
                  <c:v>321</c:v>
                </c:pt>
                <c:pt idx="72">
                  <c:v>311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FOB порты Украины*</c:v>
                </c:pt>
              </c:strCache>
            </c:strRef>
          </c:tx>
          <c:spPr>
            <a:ln>
              <a:solidFill>
                <a:srgbClr val="29B82A"/>
              </a:solidFill>
            </a:ln>
          </c:spPr>
          <c:marker>
            <c:symbol val="none"/>
          </c:marker>
          <c:dPt>
            <c:idx val="0"/>
            <c:marker>
              <c:symbol val="square"/>
              <c:size val="6"/>
            </c:marker>
            <c:bubble3D val="0"/>
          </c:dPt>
          <c:dPt>
            <c:idx val="3"/>
            <c:marker>
              <c:symbol val="square"/>
              <c:size val="6"/>
            </c:marker>
            <c:bubble3D val="0"/>
          </c:dPt>
          <c:dPt>
            <c:idx val="6"/>
            <c:marker>
              <c:symbol val="square"/>
              <c:size val="6"/>
            </c:marker>
            <c:bubble3D val="0"/>
          </c:dPt>
          <c:dPt>
            <c:idx val="9"/>
            <c:marker>
              <c:symbol val="square"/>
              <c:size val="6"/>
            </c:marker>
            <c:bubble3D val="0"/>
          </c:dPt>
          <c:dPt>
            <c:idx val="12"/>
            <c:marker>
              <c:symbol val="square"/>
              <c:size val="6"/>
            </c:marker>
            <c:bubble3D val="0"/>
          </c:dPt>
          <c:dPt>
            <c:idx val="15"/>
            <c:marker>
              <c:symbol val="square"/>
              <c:size val="6"/>
            </c:marker>
            <c:bubble3D val="0"/>
          </c:dPt>
          <c:dPt>
            <c:idx val="18"/>
            <c:marker>
              <c:symbol val="square"/>
              <c:size val="6"/>
            </c:marker>
            <c:bubble3D val="0"/>
          </c:dPt>
          <c:dPt>
            <c:idx val="21"/>
            <c:marker>
              <c:symbol val="square"/>
              <c:size val="6"/>
            </c:marker>
            <c:bubble3D val="0"/>
          </c:dPt>
          <c:dPt>
            <c:idx val="24"/>
            <c:marker>
              <c:symbol val="square"/>
              <c:size val="6"/>
            </c:marker>
            <c:bubble3D val="0"/>
          </c:dPt>
          <c:dPt>
            <c:idx val="27"/>
            <c:marker>
              <c:symbol val="square"/>
              <c:size val="6"/>
            </c:marker>
            <c:bubble3D val="0"/>
          </c:dPt>
          <c:dPt>
            <c:idx val="30"/>
            <c:marker>
              <c:symbol val="square"/>
              <c:size val="6"/>
            </c:marker>
            <c:bubble3D val="0"/>
          </c:dPt>
          <c:dPt>
            <c:idx val="33"/>
            <c:marker>
              <c:symbol val="square"/>
              <c:size val="6"/>
            </c:marker>
            <c:bubble3D val="0"/>
          </c:dPt>
          <c:dPt>
            <c:idx val="36"/>
            <c:marker>
              <c:symbol val="square"/>
              <c:size val="6"/>
            </c:marker>
            <c:bubble3D val="0"/>
          </c:dPt>
          <c:dPt>
            <c:idx val="39"/>
            <c:marker>
              <c:symbol val="square"/>
              <c:size val="6"/>
            </c:marker>
            <c:bubble3D val="0"/>
          </c:dPt>
          <c:dPt>
            <c:idx val="42"/>
            <c:marker>
              <c:symbol val="square"/>
              <c:size val="6"/>
            </c:marker>
            <c:bubble3D val="0"/>
          </c:dPt>
          <c:dPt>
            <c:idx val="45"/>
            <c:marker>
              <c:symbol val="square"/>
              <c:size val="6"/>
            </c:marker>
            <c:bubble3D val="0"/>
          </c:dPt>
          <c:dPt>
            <c:idx val="48"/>
            <c:marker>
              <c:symbol val="square"/>
              <c:size val="6"/>
            </c:marker>
            <c:bubble3D val="0"/>
          </c:dPt>
          <c:dPt>
            <c:idx val="51"/>
            <c:marker>
              <c:symbol val="square"/>
              <c:size val="6"/>
            </c:marker>
            <c:bubble3D val="0"/>
          </c:dPt>
          <c:dPt>
            <c:idx val="54"/>
            <c:marker>
              <c:symbol val="square"/>
              <c:size val="6"/>
            </c:marker>
            <c:bubble3D val="0"/>
          </c:dPt>
          <c:dPt>
            <c:idx val="56"/>
            <c:bubble3D val="0"/>
          </c:dPt>
          <c:dPt>
            <c:idx val="57"/>
            <c:marker>
              <c:symbol val="square"/>
              <c:size val="6"/>
            </c:marker>
            <c:bubble3D val="0"/>
          </c:dPt>
          <c:dPt>
            <c:idx val="60"/>
            <c:marker>
              <c:symbol val="square"/>
              <c:size val="6"/>
            </c:marker>
            <c:bubble3D val="0"/>
          </c:dPt>
          <c:dPt>
            <c:idx val="63"/>
            <c:marker>
              <c:symbol val="square"/>
              <c:size val="6"/>
            </c:marker>
            <c:bubble3D val="0"/>
          </c:dPt>
          <c:dPt>
            <c:idx val="69"/>
            <c:marker>
              <c:symbol val="square"/>
              <c:size val="6"/>
            </c:marker>
            <c:bubble3D val="0"/>
          </c:dPt>
          <c:dPt>
            <c:idx val="72"/>
            <c:marker>
              <c:symbol val="square"/>
              <c:size val="6"/>
            </c:marker>
            <c:bubble3D val="0"/>
          </c:dPt>
          <c:dLbls>
            <c:dLbl>
              <c:idx val="0"/>
              <c:layout>
                <c:manualLayout>
                  <c:x val="-5.1239549563990398E-2"/>
                  <c:y val="3.966286564204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769699487605590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3848497438028001E-2"/>
                  <c:y val="-7.932573128408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1851653150751301E-2"/>
                  <c:y val="2.37977193852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1.2463647694225199E-2"/>
                  <c:y val="1.388200297471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3.7390943082675501E-2"/>
                  <c:y val="7.932573128408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-4.8469850076384803E-2"/>
                  <c:y val="7.93257312840855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3.6006093338872697E-2"/>
                  <c:y val="2.1814576103123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2.21575959008447E-2"/>
                  <c:y val="1.388200297471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7"/>
              <c:layout>
                <c:manualLayout>
                  <c:x val="-3.4621352638356799E-2"/>
                  <c:y val="3.1730292513634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-3.4621243595069899E-2"/>
                  <c:y val="2.57808626673277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3.4621243595069899E-2"/>
                  <c:y val="1.388200297471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6"/>
              <c:layout>
                <c:manualLayout>
                  <c:x val="-3.3236393851267101E-2"/>
                  <c:y val="2.776400594942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9"/>
              <c:layout>
                <c:manualLayout>
                  <c:x val="-2.3542445644647698E-2"/>
                  <c:y val="2.1814576103123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2.0772746157041999E-2"/>
                  <c:y val="1.98314328210212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5"/>
              <c:layout>
                <c:manualLayout>
                  <c:x val="-2.07727461570421E-2"/>
                  <c:y val="1.5865146256817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8"/>
              <c:layout>
                <c:manualLayout>
                  <c:x val="-6.9242487190139899E-3"/>
                  <c:y val="2.9747149231531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1"/>
              <c:layout>
                <c:manualLayout>
                  <c:x val="-6.9242487190139899E-3"/>
                  <c:y val="9.91556025749631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4"/>
              <c:layout>
                <c:manualLayout>
                  <c:x val="-1.9387896413239299E-2"/>
                  <c:y val="2.57808626673277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6"/>
              <c:layout>
                <c:manualLayout>
                  <c:x val="-3.0466694363661499E-2"/>
                  <c:y val="-1.5865146256817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0"/>
              <c:layout>
                <c:manualLayout>
                  <c:x val="-1.6618305968920499E-2"/>
                  <c:y val="-1.983158897403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3"/>
              <c:layout>
                <c:manualLayout>
                  <c:x val="-1.6618196925633599E-2"/>
                  <c:y val="1.5865146256817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9"/>
              <c:layout>
                <c:manualLayout>
                  <c:x val="-2.7696994876056001E-2"/>
                  <c:y val="-3.1730292513634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2"/>
              <c:layout>
                <c:manualLayout>
                  <c:x val="-4.1545492314083903E-3"/>
                  <c:y val="2.1814576103123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 i="1">
                    <a:solidFill>
                      <a:srgbClr val="008000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Лист1!$A$2:$A$74</c:f>
              <c:strCache>
                <c:ptCount val="73"/>
                <c:pt idx="0">
                  <c:v>sep 2014</c:v>
                </c:pt>
                <c:pt idx="1">
                  <c:v>oct 2014</c:v>
                </c:pt>
                <c:pt idx="2">
                  <c:v>nov 2014</c:v>
                </c:pt>
                <c:pt idx="3">
                  <c:v>dec 2014</c:v>
                </c:pt>
                <c:pt idx="4">
                  <c:v>jan 2015</c:v>
                </c:pt>
                <c:pt idx="5">
                  <c:v>feb 2015</c:v>
                </c:pt>
                <c:pt idx="6">
                  <c:v>mar 2015</c:v>
                </c:pt>
                <c:pt idx="7">
                  <c:v>apr 2015</c:v>
                </c:pt>
                <c:pt idx="8">
                  <c:v>may 2015</c:v>
                </c:pt>
                <c:pt idx="9">
                  <c:v>jun 2015</c:v>
                </c:pt>
                <c:pt idx="10">
                  <c:v>jul 2015</c:v>
                </c:pt>
                <c:pt idx="11">
                  <c:v>aug 2015</c:v>
                </c:pt>
                <c:pt idx="12">
                  <c:v>sep 2015</c:v>
                </c:pt>
                <c:pt idx="13">
                  <c:v>oct 2015</c:v>
                </c:pt>
                <c:pt idx="14">
                  <c:v>nov 2015</c:v>
                </c:pt>
                <c:pt idx="15">
                  <c:v>dec 2015</c:v>
                </c:pt>
                <c:pt idx="16">
                  <c:v>jan 2016</c:v>
                </c:pt>
                <c:pt idx="17">
                  <c:v>feb 2016</c:v>
                </c:pt>
                <c:pt idx="18">
                  <c:v>mar 2016</c:v>
                </c:pt>
                <c:pt idx="19">
                  <c:v>apr 2016</c:v>
                </c:pt>
                <c:pt idx="20">
                  <c:v>may 2016</c:v>
                </c:pt>
                <c:pt idx="21">
                  <c:v>jun 2016</c:v>
                </c:pt>
                <c:pt idx="22">
                  <c:v>jul 2016</c:v>
                </c:pt>
                <c:pt idx="23">
                  <c:v>aug 2016</c:v>
                </c:pt>
                <c:pt idx="24">
                  <c:v>sep 2016</c:v>
                </c:pt>
                <c:pt idx="25">
                  <c:v>oct 2016</c:v>
                </c:pt>
                <c:pt idx="26">
                  <c:v>nov 2016</c:v>
                </c:pt>
                <c:pt idx="27">
                  <c:v>dec 2016</c:v>
                </c:pt>
                <c:pt idx="28">
                  <c:v>jan 2017</c:v>
                </c:pt>
                <c:pt idx="29">
                  <c:v>feb 2017</c:v>
                </c:pt>
                <c:pt idx="30">
                  <c:v>mar 2017</c:v>
                </c:pt>
                <c:pt idx="31">
                  <c:v>apr 2017</c:v>
                </c:pt>
                <c:pt idx="32">
                  <c:v>may 2017</c:v>
                </c:pt>
                <c:pt idx="33">
                  <c:v>jun 2017</c:v>
                </c:pt>
                <c:pt idx="34">
                  <c:v>jul 2017</c:v>
                </c:pt>
                <c:pt idx="35">
                  <c:v>aug 2017</c:v>
                </c:pt>
                <c:pt idx="36">
                  <c:v>sep 2017</c:v>
                </c:pt>
                <c:pt idx="37">
                  <c:v>oct 2017</c:v>
                </c:pt>
                <c:pt idx="38">
                  <c:v>nov 2017</c:v>
                </c:pt>
                <c:pt idx="39">
                  <c:v>dec 2017</c:v>
                </c:pt>
                <c:pt idx="40">
                  <c:v>jan 2018</c:v>
                </c:pt>
                <c:pt idx="41">
                  <c:v>feb 2018</c:v>
                </c:pt>
                <c:pt idx="42">
                  <c:v>mar 2018</c:v>
                </c:pt>
                <c:pt idx="43">
                  <c:v>apr 2018</c:v>
                </c:pt>
                <c:pt idx="44">
                  <c:v>may 2018</c:v>
                </c:pt>
                <c:pt idx="45">
                  <c:v>jun 2018</c:v>
                </c:pt>
                <c:pt idx="46">
                  <c:v>jul 2018</c:v>
                </c:pt>
                <c:pt idx="47">
                  <c:v>aug 2018</c:v>
                </c:pt>
                <c:pt idx="48">
                  <c:v>sep 2018</c:v>
                </c:pt>
                <c:pt idx="49">
                  <c:v>oct 2018</c:v>
                </c:pt>
                <c:pt idx="50">
                  <c:v>nov 2018</c:v>
                </c:pt>
                <c:pt idx="51">
                  <c:v>dec 2018</c:v>
                </c:pt>
                <c:pt idx="52">
                  <c:v>jan 2019</c:v>
                </c:pt>
                <c:pt idx="53">
                  <c:v>feb 2019</c:v>
                </c:pt>
                <c:pt idx="54">
                  <c:v>mar 2019</c:v>
                </c:pt>
                <c:pt idx="55">
                  <c:v>apr 2019</c:v>
                </c:pt>
                <c:pt idx="56">
                  <c:v>may 2019</c:v>
                </c:pt>
                <c:pt idx="57">
                  <c:v>jun 2019</c:v>
                </c:pt>
                <c:pt idx="58">
                  <c:v>jul 2019</c:v>
                </c:pt>
                <c:pt idx="59">
                  <c:v>aug 2019</c:v>
                </c:pt>
                <c:pt idx="60">
                  <c:v>sep 2019</c:v>
                </c:pt>
                <c:pt idx="61">
                  <c:v>oct 2019</c:v>
                </c:pt>
                <c:pt idx="62">
                  <c:v>nov 2019</c:v>
                </c:pt>
                <c:pt idx="63">
                  <c:v>dec 2019</c:v>
                </c:pt>
                <c:pt idx="64">
                  <c:v>jan 2020</c:v>
                </c:pt>
                <c:pt idx="65">
                  <c:v>feb 2020</c:v>
                </c:pt>
                <c:pt idx="66">
                  <c:v>mar 2020</c:v>
                </c:pt>
                <c:pt idx="67">
                  <c:v>apr 2020</c:v>
                </c:pt>
                <c:pt idx="68">
                  <c:v>may 2020</c:v>
                </c:pt>
                <c:pt idx="69">
                  <c:v>jun 2020</c:v>
                </c:pt>
                <c:pt idx="70">
                  <c:v>jul 2020</c:v>
                </c:pt>
                <c:pt idx="71">
                  <c:v>aug 2020</c:v>
                </c:pt>
                <c:pt idx="72">
                  <c:v>sep 2020</c:v>
                </c:pt>
              </c:strCache>
            </c:strRef>
          </c:cat>
          <c:val>
            <c:numRef>
              <c:f>Лист1!$D$2:$D$74</c:f>
              <c:numCache>
                <c:formatCode>General</c:formatCode>
                <c:ptCount val="73"/>
                <c:pt idx="0">
                  <c:v>360</c:v>
                </c:pt>
                <c:pt idx="1">
                  <c:v>386</c:v>
                </c:pt>
                <c:pt idx="2">
                  <c:v>446</c:v>
                </c:pt>
                <c:pt idx="3">
                  <c:v>430</c:v>
                </c:pt>
                <c:pt idx="4">
                  <c:v>421</c:v>
                </c:pt>
                <c:pt idx="5">
                  <c:v>416</c:v>
                </c:pt>
                <c:pt idx="6">
                  <c:v>419</c:v>
                </c:pt>
                <c:pt idx="7">
                  <c:v>407</c:v>
                </c:pt>
                <c:pt idx="8">
                  <c:v>421</c:v>
                </c:pt>
                <c:pt idx="9">
                  <c:v>409</c:v>
                </c:pt>
                <c:pt idx="10">
                  <c:v>407</c:v>
                </c:pt>
                <c:pt idx="11">
                  <c:v>388</c:v>
                </c:pt>
                <c:pt idx="12">
                  <c:v>399</c:v>
                </c:pt>
                <c:pt idx="13">
                  <c:v>449</c:v>
                </c:pt>
                <c:pt idx="14">
                  <c:v>456</c:v>
                </c:pt>
                <c:pt idx="15">
                  <c:v>440</c:v>
                </c:pt>
                <c:pt idx="16">
                  <c:v>428</c:v>
                </c:pt>
                <c:pt idx="17">
                  <c:v>399</c:v>
                </c:pt>
                <c:pt idx="18">
                  <c:v>397</c:v>
                </c:pt>
                <c:pt idx="19">
                  <c:v>412</c:v>
                </c:pt>
                <c:pt idx="20">
                  <c:v>440</c:v>
                </c:pt>
                <c:pt idx="21">
                  <c:v>425</c:v>
                </c:pt>
                <c:pt idx="22">
                  <c:v>405</c:v>
                </c:pt>
                <c:pt idx="23">
                  <c:v>411</c:v>
                </c:pt>
                <c:pt idx="24">
                  <c:v>392</c:v>
                </c:pt>
                <c:pt idx="25">
                  <c:v>394</c:v>
                </c:pt>
                <c:pt idx="26">
                  <c:v>406</c:v>
                </c:pt>
                <c:pt idx="27">
                  <c:v>407</c:v>
                </c:pt>
                <c:pt idx="28">
                  <c:v>397</c:v>
                </c:pt>
                <c:pt idx="29">
                  <c:v>396</c:v>
                </c:pt>
                <c:pt idx="30">
                  <c:v>390</c:v>
                </c:pt>
                <c:pt idx="31">
                  <c:v>381</c:v>
                </c:pt>
                <c:pt idx="32">
                  <c:v>373</c:v>
                </c:pt>
                <c:pt idx="33">
                  <c:v>371</c:v>
                </c:pt>
                <c:pt idx="34">
                  <c:v>369</c:v>
                </c:pt>
                <c:pt idx="35">
                  <c:v>368</c:v>
                </c:pt>
                <c:pt idx="36">
                  <c:v>370</c:v>
                </c:pt>
                <c:pt idx="37">
                  <c:v>372</c:v>
                </c:pt>
                <c:pt idx="38">
                  <c:v>371</c:v>
                </c:pt>
                <c:pt idx="39">
                  <c:v>369</c:v>
                </c:pt>
                <c:pt idx="40">
                  <c:v>370</c:v>
                </c:pt>
                <c:pt idx="41">
                  <c:v>372</c:v>
                </c:pt>
                <c:pt idx="42">
                  <c:v>373</c:v>
                </c:pt>
                <c:pt idx="43">
                  <c:v>374</c:v>
                </c:pt>
                <c:pt idx="44">
                  <c:v>373</c:v>
                </c:pt>
                <c:pt idx="45">
                  <c:v>372</c:v>
                </c:pt>
                <c:pt idx="46">
                  <c:v>372</c:v>
                </c:pt>
                <c:pt idx="47">
                  <c:v>369</c:v>
                </c:pt>
                <c:pt idx="48">
                  <c:v>335</c:v>
                </c:pt>
                <c:pt idx="49">
                  <c:v>334</c:v>
                </c:pt>
                <c:pt idx="50">
                  <c:v>344</c:v>
                </c:pt>
                <c:pt idx="51">
                  <c:v>333</c:v>
                </c:pt>
                <c:pt idx="52">
                  <c:v>341</c:v>
                </c:pt>
                <c:pt idx="53">
                  <c:v>367</c:v>
                </c:pt>
                <c:pt idx="54">
                  <c:v>355</c:v>
                </c:pt>
                <c:pt idx="55">
                  <c:v>356</c:v>
                </c:pt>
                <c:pt idx="56">
                  <c:v>367</c:v>
                </c:pt>
                <c:pt idx="57">
                  <c:v>369</c:v>
                </c:pt>
                <c:pt idx="58">
                  <c:v>370</c:v>
                </c:pt>
                <c:pt idx="59">
                  <c:v>355</c:v>
                </c:pt>
                <c:pt idx="60">
                  <c:v>337</c:v>
                </c:pt>
                <c:pt idx="61">
                  <c:v>325</c:v>
                </c:pt>
                <c:pt idx="62">
                  <c:v>330</c:v>
                </c:pt>
                <c:pt idx="63">
                  <c:v>358</c:v>
                </c:pt>
                <c:pt idx="64">
                  <c:v>411</c:v>
                </c:pt>
                <c:pt idx="65">
                  <c:v>402</c:v>
                </c:pt>
                <c:pt idx="66">
                  <c:v>361</c:v>
                </c:pt>
                <c:pt idx="67">
                  <c:v>385</c:v>
                </c:pt>
                <c:pt idx="68">
                  <c:v>415</c:v>
                </c:pt>
                <c:pt idx="69">
                  <c:v>410</c:v>
                </c:pt>
                <c:pt idx="70">
                  <c:v>407</c:v>
                </c:pt>
                <c:pt idx="71">
                  <c:v>411</c:v>
                </c:pt>
                <c:pt idx="72">
                  <c:v>410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FOB Бордо, Франция*</c:v>
                </c:pt>
              </c:strCache>
            </c:strRef>
          </c:tx>
          <c:spPr>
            <a:ln>
              <a:solidFill>
                <a:srgbClr val="EF50FC"/>
              </a:solidFill>
            </a:ln>
          </c:spPr>
          <c:marker>
            <c:symbol val="none"/>
          </c:marker>
          <c:dPt>
            <c:idx val="0"/>
            <c:marker>
              <c:symbol val="triangle"/>
              <c:size val="6"/>
            </c:marker>
            <c:bubble3D val="0"/>
          </c:dPt>
          <c:dPt>
            <c:idx val="3"/>
            <c:marker>
              <c:symbol val="triangle"/>
              <c:size val="6"/>
            </c:marker>
            <c:bubble3D val="0"/>
          </c:dPt>
          <c:dPt>
            <c:idx val="6"/>
            <c:marker>
              <c:symbol val="triangle"/>
              <c:size val="6"/>
            </c:marker>
            <c:bubble3D val="0"/>
          </c:dPt>
          <c:dPt>
            <c:idx val="9"/>
            <c:marker>
              <c:symbol val="triangle"/>
              <c:size val="6"/>
            </c:marker>
            <c:bubble3D val="0"/>
          </c:dPt>
          <c:dPt>
            <c:idx val="12"/>
            <c:marker>
              <c:symbol val="triangle"/>
              <c:size val="6"/>
            </c:marker>
            <c:bubble3D val="0"/>
          </c:dPt>
          <c:dPt>
            <c:idx val="18"/>
            <c:marker>
              <c:symbol val="triangle"/>
              <c:size val="6"/>
            </c:marker>
            <c:bubble3D val="0"/>
          </c:dPt>
          <c:dPt>
            <c:idx val="21"/>
            <c:marker>
              <c:symbol val="triangle"/>
              <c:size val="6"/>
            </c:marker>
            <c:bubble3D val="0"/>
          </c:dPt>
          <c:dPt>
            <c:idx val="24"/>
            <c:marker>
              <c:symbol val="triangle"/>
              <c:size val="6"/>
            </c:marker>
            <c:bubble3D val="0"/>
          </c:dPt>
          <c:dPt>
            <c:idx val="27"/>
            <c:marker>
              <c:symbol val="triangle"/>
              <c:size val="6"/>
            </c:marker>
            <c:bubble3D val="0"/>
          </c:dPt>
          <c:dPt>
            <c:idx val="30"/>
            <c:marker>
              <c:symbol val="triangle"/>
              <c:size val="6"/>
            </c:marker>
            <c:bubble3D val="0"/>
          </c:dPt>
          <c:dPt>
            <c:idx val="33"/>
            <c:marker>
              <c:symbol val="triangle"/>
              <c:size val="6"/>
            </c:marker>
            <c:bubble3D val="0"/>
          </c:dPt>
          <c:dPt>
            <c:idx val="36"/>
            <c:marker>
              <c:symbol val="triangle"/>
              <c:size val="6"/>
            </c:marker>
            <c:bubble3D val="0"/>
          </c:dPt>
          <c:dPt>
            <c:idx val="39"/>
            <c:marker>
              <c:symbol val="triangle"/>
              <c:size val="6"/>
            </c:marker>
            <c:bubble3D val="0"/>
          </c:dPt>
          <c:dPt>
            <c:idx val="42"/>
            <c:marker>
              <c:symbol val="triangle"/>
              <c:size val="6"/>
            </c:marker>
            <c:bubble3D val="0"/>
          </c:dPt>
          <c:dPt>
            <c:idx val="45"/>
            <c:marker>
              <c:symbol val="triangle"/>
              <c:size val="6"/>
            </c:marker>
            <c:bubble3D val="0"/>
          </c:dPt>
          <c:dPt>
            <c:idx val="48"/>
            <c:marker>
              <c:symbol val="triangle"/>
              <c:size val="6"/>
            </c:marker>
            <c:bubble3D val="0"/>
          </c:dPt>
          <c:dPt>
            <c:idx val="51"/>
            <c:marker>
              <c:symbol val="triangle"/>
              <c:size val="6"/>
            </c:marker>
            <c:bubble3D val="0"/>
          </c:dPt>
          <c:dPt>
            <c:idx val="54"/>
            <c:marker>
              <c:symbol val="triangle"/>
              <c:size val="6"/>
            </c:marker>
            <c:bubble3D val="0"/>
          </c:dPt>
          <c:dPt>
            <c:idx val="57"/>
            <c:marker>
              <c:symbol val="triangle"/>
              <c:size val="6"/>
            </c:marker>
            <c:bubble3D val="0"/>
          </c:dPt>
          <c:dPt>
            <c:idx val="60"/>
            <c:marker>
              <c:symbol val="triangle"/>
              <c:size val="6"/>
            </c:marker>
            <c:bubble3D val="0"/>
          </c:dPt>
          <c:dPt>
            <c:idx val="63"/>
            <c:marker>
              <c:symbol val="triangle"/>
              <c:size val="6"/>
            </c:marker>
            <c:bubble3D val="0"/>
          </c:dPt>
          <c:dPt>
            <c:idx val="66"/>
            <c:marker>
              <c:symbol val="triangle"/>
              <c:size val="6"/>
            </c:marker>
            <c:bubble3D val="0"/>
          </c:dPt>
          <c:dPt>
            <c:idx val="69"/>
            <c:marker>
              <c:symbol val="triangle"/>
              <c:size val="6"/>
            </c:marker>
            <c:bubble3D val="0"/>
          </c:dPt>
          <c:dPt>
            <c:idx val="72"/>
            <c:marker>
              <c:symbol val="triangle"/>
              <c:size val="6"/>
            </c:marker>
            <c:bubble3D val="0"/>
          </c:dPt>
          <c:dLbls>
            <c:dLbl>
              <c:idx val="0"/>
              <c:layout>
                <c:manualLayout>
                  <c:x val="-3.8776010913052203E-2"/>
                  <c:y val="2.37977193852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3848497438028001E-2"/>
                  <c:y val="-1.388200297471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8775792826478299E-2"/>
                  <c:y val="2.1814576103123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1.2463647694225199E-2"/>
                  <c:y val="-1.5865146256817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3.7390943082675501E-2"/>
                  <c:y val="-1.388200297471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-2.3542445644647601E-2"/>
                  <c:y val="-2.18145761031235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1.10787979504224E-2"/>
                  <c:y val="-1.98314328210212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3.4621243595069899E-2"/>
                  <c:y val="-3.56965790778382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7"/>
              <c:layout>
                <c:manualLayout>
                  <c:x val="-9.6939482066195799E-3"/>
                  <c:y val="-3.635720683698320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-3.4621243595070003E-2"/>
                  <c:y val="-2.37977193852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2.07727461570421E-2"/>
                  <c:y val="-2.1814576103123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6"/>
              <c:layout>
                <c:manualLayout>
                  <c:x val="-4.7084891289295099E-2"/>
                  <c:y val="-7.932729281422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9"/>
              <c:layout>
                <c:manualLayout>
                  <c:x val="-3.3236393851267199E-2"/>
                  <c:y val="-1.5865146256817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3.3236393851267101E-2"/>
                  <c:y val="-2.1814576103123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5"/>
              <c:layout>
                <c:manualLayout>
                  <c:x val="-4.4315191801689503E-2"/>
                  <c:y val="-1.983143282102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8"/>
              <c:layout>
                <c:manualLayout>
                  <c:x val="-8.3090984628167806E-3"/>
                  <c:y val="-1.388200297471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1"/>
              <c:layout>
                <c:manualLayout>
                  <c:x val="-3.04666943636616E-2"/>
                  <c:y val="-9.9157164105106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4"/>
              <c:layout>
                <c:manualLayout>
                  <c:x val="-3.04666943636616E-2"/>
                  <c:y val="-1.98314328210212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7"/>
              <c:layout>
                <c:manualLayout>
                  <c:x val="-2.9081844619858799E-2"/>
                  <c:y val="-2.77640059494299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0"/>
              <c:layout>
                <c:manualLayout>
                  <c:x val="-2.9081953663145699E-2"/>
                  <c:y val="-3.1730292513634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3"/>
              <c:layout>
                <c:manualLayout>
                  <c:x val="-5.4009140008309101E-2"/>
                  <c:y val="-1.98314328210210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6"/>
              <c:layout>
                <c:manualLayout>
                  <c:x val="-2.7696994876055901E-3"/>
                  <c:y val="-5.94942984630639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9"/>
              <c:layout>
                <c:manualLayout>
                  <c:x val="-2.7696994876056001E-2"/>
                  <c:y val="2.37977193852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2"/>
              <c:layout>
                <c:manualLayout>
                  <c:x val="-5.5393989752111896E-3"/>
                  <c:y val="-3.1730292513634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 i="1">
                    <a:solidFill>
                      <a:srgbClr val="660066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Лист1!$A$2:$A$74</c:f>
              <c:strCache>
                <c:ptCount val="73"/>
                <c:pt idx="0">
                  <c:v>sep 2014</c:v>
                </c:pt>
                <c:pt idx="1">
                  <c:v>oct 2014</c:v>
                </c:pt>
                <c:pt idx="2">
                  <c:v>nov 2014</c:v>
                </c:pt>
                <c:pt idx="3">
                  <c:v>dec 2014</c:v>
                </c:pt>
                <c:pt idx="4">
                  <c:v>jan 2015</c:v>
                </c:pt>
                <c:pt idx="5">
                  <c:v>feb 2015</c:v>
                </c:pt>
                <c:pt idx="6">
                  <c:v>mar 2015</c:v>
                </c:pt>
                <c:pt idx="7">
                  <c:v>apr 2015</c:v>
                </c:pt>
                <c:pt idx="8">
                  <c:v>may 2015</c:v>
                </c:pt>
                <c:pt idx="9">
                  <c:v>jun 2015</c:v>
                </c:pt>
                <c:pt idx="10">
                  <c:v>jul 2015</c:v>
                </c:pt>
                <c:pt idx="11">
                  <c:v>aug 2015</c:v>
                </c:pt>
                <c:pt idx="12">
                  <c:v>sep 2015</c:v>
                </c:pt>
                <c:pt idx="13">
                  <c:v>oct 2015</c:v>
                </c:pt>
                <c:pt idx="14">
                  <c:v>nov 2015</c:v>
                </c:pt>
                <c:pt idx="15">
                  <c:v>dec 2015</c:v>
                </c:pt>
                <c:pt idx="16">
                  <c:v>jan 2016</c:v>
                </c:pt>
                <c:pt idx="17">
                  <c:v>feb 2016</c:v>
                </c:pt>
                <c:pt idx="18">
                  <c:v>mar 2016</c:v>
                </c:pt>
                <c:pt idx="19">
                  <c:v>apr 2016</c:v>
                </c:pt>
                <c:pt idx="20">
                  <c:v>may 2016</c:v>
                </c:pt>
                <c:pt idx="21">
                  <c:v>jun 2016</c:v>
                </c:pt>
                <c:pt idx="22">
                  <c:v>jul 2016</c:v>
                </c:pt>
                <c:pt idx="23">
                  <c:v>aug 2016</c:v>
                </c:pt>
                <c:pt idx="24">
                  <c:v>sep 2016</c:v>
                </c:pt>
                <c:pt idx="25">
                  <c:v>oct 2016</c:v>
                </c:pt>
                <c:pt idx="26">
                  <c:v>nov 2016</c:v>
                </c:pt>
                <c:pt idx="27">
                  <c:v>dec 2016</c:v>
                </c:pt>
                <c:pt idx="28">
                  <c:v>jan 2017</c:v>
                </c:pt>
                <c:pt idx="29">
                  <c:v>feb 2017</c:v>
                </c:pt>
                <c:pt idx="30">
                  <c:v>mar 2017</c:v>
                </c:pt>
                <c:pt idx="31">
                  <c:v>apr 2017</c:v>
                </c:pt>
                <c:pt idx="32">
                  <c:v>may 2017</c:v>
                </c:pt>
                <c:pt idx="33">
                  <c:v>jun 2017</c:v>
                </c:pt>
                <c:pt idx="34">
                  <c:v>jul 2017</c:v>
                </c:pt>
                <c:pt idx="35">
                  <c:v>aug 2017</c:v>
                </c:pt>
                <c:pt idx="36">
                  <c:v>sep 2017</c:v>
                </c:pt>
                <c:pt idx="37">
                  <c:v>oct 2017</c:v>
                </c:pt>
                <c:pt idx="38">
                  <c:v>nov 2017</c:v>
                </c:pt>
                <c:pt idx="39">
                  <c:v>dec 2017</c:v>
                </c:pt>
                <c:pt idx="40">
                  <c:v>jan 2018</c:v>
                </c:pt>
                <c:pt idx="41">
                  <c:v>feb 2018</c:v>
                </c:pt>
                <c:pt idx="42">
                  <c:v>mar 2018</c:v>
                </c:pt>
                <c:pt idx="43">
                  <c:v>apr 2018</c:v>
                </c:pt>
                <c:pt idx="44">
                  <c:v>may 2018</c:v>
                </c:pt>
                <c:pt idx="45">
                  <c:v>jun 2018</c:v>
                </c:pt>
                <c:pt idx="46">
                  <c:v>jul 2018</c:v>
                </c:pt>
                <c:pt idx="47">
                  <c:v>aug 2018</c:v>
                </c:pt>
                <c:pt idx="48">
                  <c:v>sep 2018</c:v>
                </c:pt>
                <c:pt idx="49">
                  <c:v>oct 2018</c:v>
                </c:pt>
                <c:pt idx="50">
                  <c:v>nov 2018</c:v>
                </c:pt>
                <c:pt idx="51">
                  <c:v>dec 2018</c:v>
                </c:pt>
                <c:pt idx="52">
                  <c:v>jan 2019</c:v>
                </c:pt>
                <c:pt idx="53">
                  <c:v>feb 2019</c:v>
                </c:pt>
                <c:pt idx="54">
                  <c:v>mar 2019</c:v>
                </c:pt>
                <c:pt idx="55">
                  <c:v>apr 2019</c:v>
                </c:pt>
                <c:pt idx="56">
                  <c:v>may 2019</c:v>
                </c:pt>
                <c:pt idx="57">
                  <c:v>jun 2019</c:v>
                </c:pt>
                <c:pt idx="58">
                  <c:v>jul 2019</c:v>
                </c:pt>
                <c:pt idx="59">
                  <c:v>aug 2019</c:v>
                </c:pt>
                <c:pt idx="60">
                  <c:v>sep 2019</c:v>
                </c:pt>
                <c:pt idx="61">
                  <c:v>oct 2019</c:v>
                </c:pt>
                <c:pt idx="62">
                  <c:v>nov 2019</c:v>
                </c:pt>
                <c:pt idx="63">
                  <c:v>dec 2019</c:v>
                </c:pt>
                <c:pt idx="64">
                  <c:v>jan 2020</c:v>
                </c:pt>
                <c:pt idx="65">
                  <c:v>feb 2020</c:v>
                </c:pt>
                <c:pt idx="66">
                  <c:v>mar 2020</c:v>
                </c:pt>
                <c:pt idx="67">
                  <c:v>apr 2020</c:v>
                </c:pt>
                <c:pt idx="68">
                  <c:v>may 2020</c:v>
                </c:pt>
                <c:pt idx="69">
                  <c:v>jun 2020</c:v>
                </c:pt>
                <c:pt idx="70">
                  <c:v>jul 2020</c:v>
                </c:pt>
                <c:pt idx="71">
                  <c:v>aug 2020</c:v>
                </c:pt>
                <c:pt idx="72">
                  <c:v>sep 2020</c:v>
                </c:pt>
              </c:strCache>
            </c:strRef>
          </c:cat>
          <c:val>
            <c:numRef>
              <c:f>Лист1!$E$2:$E$74</c:f>
              <c:numCache>
                <c:formatCode>General</c:formatCode>
                <c:ptCount val="73"/>
                <c:pt idx="0">
                  <c:v>397</c:v>
                </c:pt>
                <c:pt idx="1">
                  <c:v>406</c:v>
                </c:pt>
                <c:pt idx="2">
                  <c:v>449</c:v>
                </c:pt>
                <c:pt idx="3">
                  <c:v>439</c:v>
                </c:pt>
                <c:pt idx="4">
                  <c:v>418</c:v>
                </c:pt>
                <c:pt idx="5">
                  <c:v>419</c:v>
                </c:pt>
                <c:pt idx="6">
                  <c:v>417</c:v>
                </c:pt>
                <c:pt idx="7">
                  <c:v>447</c:v>
                </c:pt>
                <c:pt idx="8">
                  <c:v>489</c:v>
                </c:pt>
                <c:pt idx="9">
                  <c:v>459</c:v>
                </c:pt>
                <c:pt idx="10">
                  <c:v>427</c:v>
                </c:pt>
                <c:pt idx="11">
                  <c:v>409</c:v>
                </c:pt>
                <c:pt idx="12">
                  <c:v>445</c:v>
                </c:pt>
                <c:pt idx="13">
                  <c:v>451</c:v>
                </c:pt>
                <c:pt idx="14">
                  <c:v>454</c:v>
                </c:pt>
                <c:pt idx="15">
                  <c:v>444</c:v>
                </c:pt>
                <c:pt idx="16">
                  <c:v>438</c:v>
                </c:pt>
                <c:pt idx="17">
                  <c:v>406</c:v>
                </c:pt>
                <c:pt idx="18">
                  <c:v>421</c:v>
                </c:pt>
                <c:pt idx="19">
                  <c:v>423</c:v>
                </c:pt>
                <c:pt idx="20">
                  <c:v>435</c:v>
                </c:pt>
                <c:pt idx="21">
                  <c:v>436</c:v>
                </c:pt>
                <c:pt idx="22">
                  <c:v>409</c:v>
                </c:pt>
                <c:pt idx="23">
                  <c:v>408</c:v>
                </c:pt>
                <c:pt idx="24">
                  <c:v>402</c:v>
                </c:pt>
                <c:pt idx="25">
                  <c:v>421</c:v>
                </c:pt>
                <c:pt idx="26">
                  <c:v>407</c:v>
                </c:pt>
                <c:pt idx="27">
                  <c:v>408</c:v>
                </c:pt>
                <c:pt idx="28">
                  <c:v>422</c:v>
                </c:pt>
                <c:pt idx="29">
                  <c:v>417</c:v>
                </c:pt>
                <c:pt idx="30">
                  <c:v>420</c:v>
                </c:pt>
                <c:pt idx="31">
                  <c:v>403</c:v>
                </c:pt>
                <c:pt idx="32">
                  <c:v>392</c:v>
                </c:pt>
                <c:pt idx="33">
                  <c:v>399</c:v>
                </c:pt>
                <c:pt idx="34">
                  <c:v>398</c:v>
                </c:pt>
                <c:pt idx="35">
                  <c:v>400</c:v>
                </c:pt>
                <c:pt idx="36">
                  <c:v>384</c:v>
                </c:pt>
                <c:pt idx="37">
                  <c:v>385</c:v>
                </c:pt>
                <c:pt idx="38">
                  <c:v>384</c:v>
                </c:pt>
                <c:pt idx="39">
                  <c:v>388</c:v>
                </c:pt>
                <c:pt idx="40">
                  <c:v>389</c:v>
                </c:pt>
                <c:pt idx="41">
                  <c:v>397</c:v>
                </c:pt>
                <c:pt idx="42">
                  <c:v>399</c:v>
                </c:pt>
                <c:pt idx="43">
                  <c:v>400</c:v>
                </c:pt>
                <c:pt idx="44">
                  <c:v>398</c:v>
                </c:pt>
                <c:pt idx="45">
                  <c:v>386</c:v>
                </c:pt>
                <c:pt idx="46">
                  <c:v>387</c:v>
                </c:pt>
                <c:pt idx="47">
                  <c:v>389</c:v>
                </c:pt>
                <c:pt idx="48">
                  <c:v>368</c:v>
                </c:pt>
                <c:pt idx="49">
                  <c:v>365</c:v>
                </c:pt>
                <c:pt idx="50">
                  <c:v>352</c:v>
                </c:pt>
                <c:pt idx="51">
                  <c:v>361</c:v>
                </c:pt>
                <c:pt idx="52">
                  <c:v>367</c:v>
                </c:pt>
                <c:pt idx="53">
                  <c:v>377</c:v>
                </c:pt>
                <c:pt idx="54">
                  <c:v>379</c:v>
                </c:pt>
                <c:pt idx="55">
                  <c:v>380</c:v>
                </c:pt>
                <c:pt idx="56">
                  <c:v>384</c:v>
                </c:pt>
                <c:pt idx="57">
                  <c:v>390</c:v>
                </c:pt>
                <c:pt idx="58">
                  <c:v>371</c:v>
                </c:pt>
                <c:pt idx="59">
                  <c:v>359</c:v>
                </c:pt>
                <c:pt idx="60">
                  <c:v>360</c:v>
                </c:pt>
                <c:pt idx="61">
                  <c:v>361</c:v>
                </c:pt>
                <c:pt idx="62">
                  <c:v>369</c:v>
                </c:pt>
                <c:pt idx="63">
                  <c:v>400</c:v>
                </c:pt>
                <c:pt idx="64">
                  <c:v>434</c:v>
                </c:pt>
                <c:pt idx="65">
                  <c:v>413</c:v>
                </c:pt>
                <c:pt idx="66">
                  <c:v>356</c:v>
                </c:pt>
                <c:pt idx="67">
                  <c:v>379</c:v>
                </c:pt>
                <c:pt idx="68">
                  <c:v>402</c:v>
                </c:pt>
                <c:pt idx="69">
                  <c:v>397</c:v>
                </c:pt>
                <c:pt idx="70">
                  <c:v>400</c:v>
                </c:pt>
                <c:pt idx="71">
                  <c:v>413</c:v>
                </c:pt>
                <c:pt idx="72">
                  <c:v>445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241088"/>
        <c:axId val="47242624"/>
      </c:lineChart>
      <c:catAx>
        <c:axId val="47241088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65000"/>
                </a:schemeClr>
              </a:solidFill>
            </a:ln>
          </c:spPr>
        </c:majorGridlines>
        <c:majorTickMark val="out"/>
        <c:minorTickMark val="none"/>
        <c:tickLblPos val="nextTo"/>
        <c:txPr>
          <a:bodyPr rot="-5400000" vert="horz"/>
          <a:lstStyle/>
          <a:p>
            <a:pPr>
              <a:defRPr sz="900" b="1" i="1"/>
            </a:pPr>
            <a:endParaRPr lang="ru-RU"/>
          </a:p>
        </c:txPr>
        <c:crossAx val="47242624"/>
        <c:crosses val="autoZero"/>
        <c:auto val="1"/>
        <c:lblAlgn val="ctr"/>
        <c:lblOffset val="100"/>
        <c:noMultiLvlLbl val="0"/>
      </c:catAx>
      <c:valAx>
        <c:axId val="47242624"/>
        <c:scaling>
          <c:orientation val="minMax"/>
          <c:max val="500"/>
          <c:min val="20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100"/>
                </a:pPr>
                <a:r>
                  <a:rPr lang="en-US" sz="1100"/>
                  <a:t>USD/t</a:t>
                </a:r>
                <a:endParaRPr lang="ru-RU" sz="1100"/>
              </a:p>
            </c:rich>
          </c:tx>
          <c:layout>
            <c:manualLayout>
              <c:xMode val="edge"/>
              <c:yMode val="edge"/>
              <c:x val="1.50137340019868E-2"/>
              <c:y val="0.46851244734715503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47241088"/>
        <c:crosses val="autoZero"/>
        <c:crossBetween val="between"/>
        <c:majorUnit val="50"/>
      </c:valAx>
    </c:plotArea>
    <c:legend>
      <c:legendPos val="r"/>
      <c:layout>
        <c:manualLayout>
          <c:xMode val="edge"/>
          <c:yMode val="edge"/>
          <c:x val="0.49697045035967902"/>
          <c:y val="6.2882662721200494E-2"/>
          <c:w val="0.337066975477255"/>
          <c:h val="0.16201749694525666"/>
        </c:manualLayout>
      </c:layout>
      <c:overlay val="0"/>
      <c:txPr>
        <a:bodyPr/>
        <a:lstStyle/>
        <a:p>
          <a:pPr>
            <a:defRPr sz="1200" b="1" i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600" b="1">
                <a:solidFill>
                  <a:schemeClr val="tx1"/>
                </a:solidFill>
              </a:rPr>
              <a:t>Производство,</a:t>
            </a:r>
            <a:r>
              <a:rPr lang="ru-RU" sz="1600" b="1" baseline="0">
                <a:solidFill>
                  <a:schemeClr val="tx1"/>
                </a:solidFill>
              </a:rPr>
              <a:t> экспорт, импорт подсолнечного масла в Казахстане</a:t>
            </a:r>
          </a:p>
        </c:rich>
      </c:tx>
      <c:layout>
        <c:manualLayout>
          <c:xMode val="edge"/>
          <c:yMode val="edge"/>
          <c:x val="0.123752405949256"/>
          <c:y val="9.8841492101223206E-3"/>
        </c:manualLayout>
      </c:layout>
      <c:overlay val="0"/>
      <c:spPr>
        <a:solidFill>
          <a:sysClr val="window" lastClr="FFFFFF"/>
        </a:solidFill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8.39122663036731E-2"/>
          <c:y val="7.8887843703654301E-2"/>
          <c:w val="0.89041110338394802"/>
          <c:h val="0.67331373481876999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Лист1!$A$4</c:f>
              <c:strCache>
                <c:ptCount val="1"/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Лист1!$B$1:$H$1</c:f>
              <c:strCache>
                <c:ptCount val="7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</c:strCache>
            </c:strRef>
          </c:cat>
          <c:val>
            <c:numRef>
              <c:f>Лист1!$B$4:$H$4</c:f>
              <c:numCache>
                <c:formatCode>General</c:formatCode>
                <c:ptCount val="7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829-4698-BCF0-C79895E5B887}"/>
            </c:ext>
          </c:extLst>
        </c:ser>
        <c:ser>
          <c:idx val="3"/>
          <c:order val="3"/>
          <c:tx>
            <c:strRef>
              <c:f>Лист1!$A$5</c:f>
              <c:strCache>
                <c:ptCount val="1"/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Лист1!$B$1:$H$1</c:f>
              <c:strCache>
                <c:ptCount val="7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</c:strCache>
            </c:strRef>
          </c:cat>
          <c:val>
            <c:numRef>
              <c:f>Лист1!$B$5:$H$5</c:f>
              <c:numCache>
                <c:formatCode>General</c:formatCode>
                <c:ptCount val="7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829-4698-BCF0-C79895E5B887}"/>
            </c:ext>
          </c:extLst>
        </c:ser>
        <c:ser>
          <c:idx val="4"/>
          <c:order val="4"/>
          <c:tx>
            <c:strRef>
              <c:f>Лист1!$A$6</c:f>
              <c:strCache>
                <c:ptCount val="1"/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Лист1!$B$1:$H$1</c:f>
              <c:strCache>
                <c:ptCount val="7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</c:strCache>
            </c:strRef>
          </c:cat>
          <c:val>
            <c:numRef>
              <c:f>Лист1!$B$6:$H$6</c:f>
              <c:numCache>
                <c:formatCode>General</c:formatCode>
                <c:ptCount val="7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829-4698-BCF0-C79895E5B887}"/>
            </c:ext>
          </c:extLst>
        </c:ser>
        <c:ser>
          <c:idx val="6"/>
          <c:order val="6"/>
          <c:tx>
            <c:strRef>
              <c:f>Лист1!$A$8</c:f>
              <c:strCache>
                <c:ptCount val="1"/>
                <c:pt idx="0">
                  <c:v>Экспорт</c:v>
                </c:pt>
              </c:strCache>
            </c:strRef>
          </c:tx>
          <c:spPr>
            <a:solidFill>
              <a:srgbClr val="F8AB6C"/>
            </a:solidFill>
            <a:ln>
              <a:noFill/>
            </a:ln>
            <a:effectLst/>
          </c:spPr>
          <c:invertIfNegative val="0"/>
          <c:dLbls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Лист1!$B$1:$H$1</c:f>
              <c:strCache>
                <c:ptCount val="7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</c:strCache>
            </c:strRef>
          </c:cat>
          <c:val>
            <c:numRef>
              <c:f>Лист1!$B$8:$H$8</c:f>
              <c:numCache>
                <c:formatCode>General</c:formatCode>
                <c:ptCount val="7"/>
                <c:pt idx="0">
                  <c:v>16.8</c:v>
                </c:pt>
                <c:pt idx="1">
                  <c:v>18.100000000000001</c:v>
                </c:pt>
                <c:pt idx="2">
                  <c:v>37</c:v>
                </c:pt>
                <c:pt idx="3">
                  <c:v>65</c:v>
                </c:pt>
                <c:pt idx="4">
                  <c:v>67.3</c:v>
                </c:pt>
                <c:pt idx="5">
                  <c:v>80.599999999999994</c:v>
                </c:pt>
                <c:pt idx="6">
                  <c:v>112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829-4698-BCF0-C79895E5B887}"/>
            </c:ext>
          </c:extLst>
        </c:ser>
        <c:ser>
          <c:idx val="7"/>
          <c:order val="7"/>
          <c:tx>
            <c:strRef>
              <c:f>Лист1!$A$9</c:f>
              <c:strCache>
                <c:ptCount val="1"/>
                <c:pt idx="0">
                  <c:v>Импорт</c:v>
                </c:pt>
              </c:strCache>
            </c:strRef>
          </c:tx>
          <c:spPr>
            <a:solidFill>
              <a:srgbClr val="ECA2FF"/>
            </a:solidFill>
            <a:ln>
              <a:noFill/>
            </a:ln>
            <a:effectLst/>
          </c:spPr>
          <c:invertIfNegative val="0"/>
          <c:dLbls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Лист1!$B$1:$H$1</c:f>
              <c:strCache>
                <c:ptCount val="7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</c:strCache>
            </c:strRef>
          </c:cat>
          <c:val>
            <c:numRef>
              <c:f>Лист1!$B$9:$H$9</c:f>
              <c:numCache>
                <c:formatCode>General</c:formatCode>
                <c:ptCount val="7"/>
                <c:pt idx="0">
                  <c:v>69.7</c:v>
                </c:pt>
                <c:pt idx="1">
                  <c:v>104.4</c:v>
                </c:pt>
                <c:pt idx="2">
                  <c:v>85.4</c:v>
                </c:pt>
                <c:pt idx="3">
                  <c:v>87.9</c:v>
                </c:pt>
                <c:pt idx="4">
                  <c:v>93.5</c:v>
                </c:pt>
                <c:pt idx="5">
                  <c:v>105.6</c:v>
                </c:pt>
                <c:pt idx="6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B829-4698-BCF0-C79895E5B8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66174336"/>
        <c:axId val="76891264"/>
      </c:barChart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Производство нерафинированного масла</c:v>
                </c:pt>
              </c:strCache>
            </c:strRef>
          </c:tx>
          <c:spPr>
            <a:solidFill>
              <a:srgbClr val="84EF1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18585182084554E-3"/>
                  <c:y val="-7.08521944499115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9528394028185E-3"/>
                  <c:y val="-7.87246604999017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905678805637498E-3"/>
                  <c:y val="-9.84058256248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39528394028185E-3"/>
                  <c:y val="-0.11415075772485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-0.1338319228498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5811357611274901E-3"/>
                  <c:y val="-0.1672900585320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1858518208456397E-3"/>
                  <c:y val="-0.179098602637276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Лист1!$B$1:$H$1</c:f>
              <c:strCache>
                <c:ptCount val="7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</c:strCache>
            </c:strRef>
          </c:cat>
          <c:val>
            <c:numRef>
              <c:f>Лист1!$B$2:$H$2</c:f>
              <c:numCache>
                <c:formatCode>General</c:formatCode>
                <c:ptCount val="7"/>
                <c:pt idx="0">
                  <c:v>100.9</c:v>
                </c:pt>
                <c:pt idx="1">
                  <c:v>110.9</c:v>
                </c:pt>
                <c:pt idx="2">
                  <c:v>124.3</c:v>
                </c:pt>
                <c:pt idx="3">
                  <c:v>144</c:v>
                </c:pt>
                <c:pt idx="4">
                  <c:v>157.69999999999999</c:v>
                </c:pt>
                <c:pt idx="5">
                  <c:v>193.7</c:v>
                </c:pt>
                <c:pt idx="6">
                  <c:v>215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829-4698-BCF0-C79895E5B887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Производство рафинированного масла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Лист1!$B$1:$H$1</c:f>
              <c:strCache>
                <c:ptCount val="7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</c:strCache>
            </c:strRef>
          </c:cat>
          <c:val>
            <c:numRef>
              <c:f>Лист1!$B$3:$H$3</c:f>
              <c:numCache>
                <c:formatCode>General</c:formatCode>
                <c:ptCount val="7"/>
                <c:pt idx="0">
                  <c:v>112.6</c:v>
                </c:pt>
                <c:pt idx="1">
                  <c:v>119.9</c:v>
                </c:pt>
                <c:pt idx="2">
                  <c:v>130.1</c:v>
                </c:pt>
                <c:pt idx="3">
                  <c:v>128</c:v>
                </c:pt>
                <c:pt idx="4">
                  <c:v>132.19999999999999</c:v>
                </c:pt>
                <c:pt idx="5">
                  <c:v>124.6</c:v>
                </c:pt>
                <c:pt idx="6">
                  <c:v>125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829-4698-BCF0-C79895E5B8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100"/>
        <c:axId val="96724096"/>
        <c:axId val="76893568"/>
      </c:barChart>
      <c:lineChart>
        <c:grouping val="standard"/>
        <c:varyColors val="0"/>
        <c:ser>
          <c:idx val="5"/>
          <c:order val="5"/>
          <c:tx>
            <c:strRef>
              <c:f>Лист1!$A$7</c:f>
              <c:strCache>
                <c:ptCount val="1"/>
                <c:pt idx="0">
                  <c:v>Итого, производство</c:v>
                </c:pt>
              </c:strCache>
            </c:strRef>
          </c:tx>
          <c:spPr>
            <a:ln w="38100">
              <a:solidFill>
                <a:srgbClr val="FF0000"/>
              </a:solidFill>
              <a:prstDash val="dash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6277382447327998E-2"/>
                  <c:y val="-4.32987182447499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9300962745918702E-2"/>
                  <c:y val="-4.32987182447499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3245430445096E-2"/>
                  <c:y val="-4.5266679787443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7905678805636901E-2"/>
                  <c:y val="-4.3298563274945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2091530626482498E-2"/>
                  <c:y val="-4.13306017322525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7672666387609903E-2"/>
                  <c:y val="-3.34579807124582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0696246686200499E-2"/>
                  <c:y val="-4.13304467624482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Лист1!$B$1:$H$1</c:f>
              <c:strCache>
                <c:ptCount val="7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</c:strCache>
            </c:strRef>
          </c:cat>
          <c:val>
            <c:numRef>
              <c:f>Лист1!$B$7:$H$7</c:f>
              <c:numCache>
                <c:formatCode>General</c:formatCode>
                <c:ptCount val="7"/>
                <c:pt idx="0">
                  <c:v>213.5</c:v>
                </c:pt>
                <c:pt idx="1">
                  <c:v>230.8</c:v>
                </c:pt>
                <c:pt idx="2">
                  <c:v>254.4</c:v>
                </c:pt>
                <c:pt idx="3">
                  <c:v>272</c:v>
                </c:pt>
                <c:pt idx="4">
                  <c:v>289.89999999999998</c:v>
                </c:pt>
                <c:pt idx="5">
                  <c:v>318.3</c:v>
                </c:pt>
                <c:pt idx="6">
                  <c:v>340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B829-4698-BCF0-C79895E5B8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6174336"/>
        <c:axId val="76891264"/>
      </c:lineChart>
      <c:catAx>
        <c:axId val="66174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1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6891264"/>
        <c:crosses val="autoZero"/>
        <c:auto val="1"/>
        <c:lblAlgn val="ctr"/>
        <c:lblOffset val="100"/>
        <c:noMultiLvlLbl val="0"/>
      </c:catAx>
      <c:valAx>
        <c:axId val="76891264"/>
        <c:scaling>
          <c:orientation val="minMax"/>
          <c:max val="3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 sz="1200" i="1"/>
                  <a:t>Тыс. тонн</a:t>
                </a:r>
              </a:p>
            </c:rich>
          </c:tx>
          <c:layout>
            <c:manualLayout>
              <c:xMode val="edge"/>
              <c:yMode val="edge"/>
              <c:x val="1.9000141725691599E-2"/>
              <c:y val="0.43572394918850099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6174336"/>
        <c:crosses val="autoZero"/>
        <c:crossBetween val="between"/>
      </c:valAx>
      <c:valAx>
        <c:axId val="76893568"/>
        <c:scaling>
          <c:orientation val="minMax"/>
          <c:max val="350"/>
          <c:min val="0"/>
        </c:scaling>
        <c:delete val="1"/>
        <c:axPos val="r"/>
        <c:numFmt formatCode="General" sourceLinked="1"/>
        <c:majorTickMark val="out"/>
        <c:minorTickMark val="none"/>
        <c:tickLblPos val="nextTo"/>
        <c:crossAx val="96724096"/>
        <c:crosses val="max"/>
        <c:crossBetween val="between"/>
        <c:majorUnit val="50"/>
      </c:valAx>
      <c:catAx>
        <c:axId val="967240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7689356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egendEntry>
        <c:idx val="1"/>
        <c:delete val="1"/>
      </c:legendEntry>
      <c:legendEntry>
        <c:idx val="2"/>
        <c:delete val="1"/>
      </c:legendEntry>
      <c:legendEntry>
        <c:idx val="7"/>
        <c:delete val="1"/>
      </c:legendEntry>
      <c:layout>
        <c:manualLayout>
          <c:xMode val="edge"/>
          <c:yMode val="edge"/>
          <c:x val="6.7941090696996206E-2"/>
          <c:y val="0.80041910949197159"/>
          <c:w val="0.88864413553244104"/>
          <c:h val="5.205710865038010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1" u="none" strike="noStrike" kern="120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Основные импортеры казахстанского подсолнечного</a:t>
            </a:r>
            <a:r>
              <a:rPr lang="ru-RU" baseline="0"/>
              <a:t> масла</a:t>
            </a:r>
            <a:endParaRPr lang="ru-RU"/>
          </a:p>
        </c:rich>
      </c:tx>
      <c:layout/>
      <c:overlay val="1"/>
    </c:title>
    <c:autoTitleDeleted val="0"/>
    <c:plotArea>
      <c:layout>
        <c:manualLayout>
          <c:layoutTarget val="inner"/>
          <c:xMode val="edge"/>
          <c:yMode val="edge"/>
          <c:x val="8.5923117634987001E-2"/>
          <c:y val="2.5780862667327702E-2"/>
          <c:w val="0.86458820733828001"/>
          <c:h val="0.8129236919257180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Китай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3.1</c:v>
                </c:pt>
                <c:pt idx="1">
                  <c:v>6.9</c:v>
                </c:pt>
                <c:pt idx="2">
                  <c:v>18.3</c:v>
                </c:pt>
                <c:pt idx="3">
                  <c:v>27.2</c:v>
                </c:pt>
                <c:pt idx="4">
                  <c:v>25</c:v>
                </c:pt>
                <c:pt idx="5">
                  <c:v>37.5</c:v>
                </c:pt>
                <c:pt idx="6">
                  <c:v>45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Узбекистан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7.7</c:v>
                </c:pt>
                <c:pt idx="1">
                  <c:v>7.1</c:v>
                </c:pt>
                <c:pt idx="2">
                  <c:v>2.9</c:v>
                </c:pt>
                <c:pt idx="3">
                  <c:v>16.3</c:v>
                </c:pt>
                <c:pt idx="4">
                  <c:v>22.4</c:v>
                </c:pt>
                <c:pt idx="5">
                  <c:v>27.4</c:v>
                </c:pt>
                <c:pt idx="6">
                  <c:v>35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Таджикистан</c:v>
                </c:pt>
              </c:strCache>
            </c:strRef>
          </c:tx>
          <c:spPr>
            <a:solidFill>
              <a:srgbClr val="7FF05F"/>
            </a:solidFill>
          </c:spPr>
          <c:invertIfNegative val="0"/>
          <c:dLbls>
            <c:dLbl>
              <c:idx val="0"/>
              <c:layout>
                <c:manualLayout>
                  <c:x val="-4.5267489711934103E-2"/>
                  <c:y val="3.96628656420426E-3"/>
                </c:manualLayout>
              </c:layout>
              <c:spPr/>
              <c:txPr>
                <a:bodyPr/>
                <a:lstStyle/>
                <a:p>
                  <a:pPr>
                    <a:defRPr sz="12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5267597723124102E-2"/>
                  <c:y val="7.93257312840852E-3"/>
                </c:manualLayout>
              </c:layout>
              <c:spPr/>
              <c:txPr>
                <a:bodyPr/>
                <a:lstStyle/>
                <a:p>
                  <a:pPr>
                    <a:defRPr sz="12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 sz="12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pPr/>
              <c:txPr>
                <a:bodyPr/>
                <a:lstStyle/>
                <a:p>
                  <a:pPr>
                    <a:defRPr sz="12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spPr/>
              <c:txPr>
                <a:bodyPr/>
                <a:lstStyle/>
                <a:p>
                  <a:pPr>
                    <a:defRPr sz="12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/>
              <c:txPr>
                <a:bodyPr/>
                <a:lstStyle/>
                <a:p>
                  <a:pPr>
                    <a:defRPr sz="12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pPr/>
              <c:txPr>
                <a:bodyPr/>
                <a:lstStyle/>
                <a:p>
                  <a:pPr>
                    <a:defRPr sz="1200"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  <c:pt idx="0">
                  <c:v>0.7</c:v>
                </c:pt>
                <c:pt idx="1">
                  <c:v>0.8</c:v>
                </c:pt>
                <c:pt idx="2">
                  <c:v>4.3</c:v>
                </c:pt>
                <c:pt idx="3">
                  <c:v>14.4</c:v>
                </c:pt>
                <c:pt idx="4">
                  <c:v>15</c:v>
                </c:pt>
                <c:pt idx="5">
                  <c:v>9.8000000000000007</c:v>
                </c:pt>
                <c:pt idx="6">
                  <c:v>14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Афганистан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Lbls>
            <c:dLbl>
              <c:idx val="1"/>
              <c:layout>
                <c:manualLayout>
                  <c:x val="3.978052126200269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5267489711934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</c:strCache>
            </c:strRef>
          </c:cat>
          <c:val>
            <c:numRef>
              <c:f>Лист1!$E$2:$E$8</c:f>
              <c:numCache>
                <c:formatCode>General</c:formatCode>
                <c:ptCount val="7"/>
                <c:pt idx="1">
                  <c:v>1.9</c:v>
                </c:pt>
                <c:pt idx="2">
                  <c:v>5.8</c:v>
                </c:pt>
                <c:pt idx="3">
                  <c:v>2.4</c:v>
                </c:pt>
                <c:pt idx="4">
                  <c:v>1.3</c:v>
                </c:pt>
                <c:pt idx="5">
                  <c:v>2.6</c:v>
                </c:pt>
                <c:pt idx="6">
                  <c:v>3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Другие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dLbl>
              <c:idx val="1"/>
              <c:layout>
                <c:manualLayout>
                  <c:x val="3.9780521262002697E-2"/>
                  <c:y val="-2.37977193852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</c:strCache>
            </c:strRef>
          </c:cat>
          <c:val>
            <c:numRef>
              <c:f>Лист1!$F$2:$F$8</c:f>
              <c:numCache>
                <c:formatCode>General</c:formatCode>
                <c:ptCount val="7"/>
                <c:pt idx="0">
                  <c:v>5.3</c:v>
                </c:pt>
                <c:pt idx="1">
                  <c:v>1.4</c:v>
                </c:pt>
                <c:pt idx="2">
                  <c:v>5.7</c:v>
                </c:pt>
                <c:pt idx="3">
                  <c:v>4.7</c:v>
                </c:pt>
                <c:pt idx="4">
                  <c:v>3.6</c:v>
                </c:pt>
                <c:pt idx="5">
                  <c:v>3.3</c:v>
                </c:pt>
                <c:pt idx="6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8145408"/>
        <c:axId val="58147200"/>
      </c:barChart>
      <c:lineChart>
        <c:grouping val="standard"/>
        <c:varyColors val="0"/>
        <c:ser>
          <c:idx val="5"/>
          <c:order val="5"/>
          <c:tx>
            <c:strRef>
              <c:f>Лист1!$G$1</c:f>
              <c:strCache>
                <c:ptCount val="1"/>
                <c:pt idx="0">
                  <c:v>Итого, экспорт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2.0576131687242798E-2"/>
                  <c:y val="-4.3629152206246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2921810699588501E-2"/>
                  <c:y val="-6.94100148735745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52674897119342E-2"/>
                  <c:y val="-3.1730292513634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0576131687242798E-2"/>
                  <c:y val="-3.767972235994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2921810699588598E-2"/>
                  <c:y val="-3.96628656420427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5267489711934103E-2"/>
                  <c:y val="-3.96628656420425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2921810699588598E-2"/>
                  <c:y val="-4.3629152206246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</c:strCache>
            </c:strRef>
          </c:cat>
          <c:val>
            <c:numRef>
              <c:f>Лист1!$G$2:$G$8</c:f>
              <c:numCache>
                <c:formatCode>General</c:formatCode>
                <c:ptCount val="7"/>
                <c:pt idx="0">
                  <c:v>16.8</c:v>
                </c:pt>
                <c:pt idx="1">
                  <c:v>18.100000000000001</c:v>
                </c:pt>
                <c:pt idx="2">
                  <c:v>37</c:v>
                </c:pt>
                <c:pt idx="3">
                  <c:v>65</c:v>
                </c:pt>
                <c:pt idx="4">
                  <c:v>67.3</c:v>
                </c:pt>
                <c:pt idx="5">
                  <c:v>80.599999999999994</c:v>
                </c:pt>
                <c:pt idx="6">
                  <c:v>101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8145408"/>
        <c:axId val="58147200"/>
      </c:lineChart>
      <c:catAx>
        <c:axId val="581454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 i="1"/>
            </a:pPr>
            <a:endParaRPr lang="ru-RU"/>
          </a:p>
        </c:txPr>
        <c:crossAx val="58147200"/>
        <c:crosses val="autoZero"/>
        <c:auto val="1"/>
        <c:lblAlgn val="ctr"/>
        <c:lblOffset val="100"/>
        <c:noMultiLvlLbl val="0"/>
      </c:catAx>
      <c:valAx>
        <c:axId val="5814720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200" i="1"/>
                </a:pPr>
                <a:r>
                  <a:rPr lang="ru-RU" sz="1200" i="1"/>
                  <a:t>тыс.</a:t>
                </a:r>
                <a:r>
                  <a:rPr lang="ru-RU" sz="1200" i="1" baseline="0"/>
                  <a:t> тонн</a:t>
                </a:r>
                <a:endParaRPr lang="ru-RU" sz="1200" i="1"/>
              </a:p>
            </c:rich>
          </c:tx>
          <c:layout>
            <c:manualLayout>
              <c:xMode val="edge"/>
              <c:yMode val="edge"/>
              <c:x val="1.8655692729766801E-2"/>
              <c:y val="0.4373090151039000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581454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24102481017033"/>
          <c:y val="0.12556654265514799"/>
          <c:w val="0.17362928399382199"/>
          <c:h val="0.26087453495680402"/>
        </c:manualLayout>
      </c:layout>
      <c:overlay val="0"/>
      <c:txPr>
        <a:bodyPr/>
        <a:lstStyle/>
        <a:p>
          <a:pPr>
            <a:defRPr sz="1200" b="1" i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Средневзвешанные цены</a:t>
            </a:r>
            <a:r>
              <a:rPr lang="ru-RU" baseline="0"/>
              <a:t> на сырое подсолнечное масло</a:t>
            </a:r>
            <a:endParaRPr lang="ru-RU"/>
          </a:p>
        </c:rich>
      </c:tx>
      <c:layout>
        <c:manualLayout>
          <c:xMode val="edge"/>
          <c:yMode val="edge"/>
          <c:x val="0.14914373758951099"/>
          <c:y val="5.9494298463063904E-3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8.6791586656154898E-2"/>
          <c:y val="6.16307840052467E-2"/>
          <c:w val="0.88500851082854404"/>
          <c:h val="0.75000245940997601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FCA Казахстан**</c:v>
                </c:pt>
              </c:strCache>
            </c:strRef>
          </c:tx>
          <c:spPr>
            <a:ln>
              <a:solidFill>
                <a:srgbClr val="3366FF"/>
              </a:solidFill>
            </a:ln>
          </c:spPr>
          <c:marker>
            <c:symbol val="none"/>
          </c:marker>
          <c:dPt>
            <c:idx val="0"/>
            <c:marker>
              <c:symbol val="diamond"/>
              <c:size val="6"/>
            </c:marker>
            <c:bubble3D val="0"/>
          </c:dPt>
          <c:dPt>
            <c:idx val="3"/>
            <c:marker>
              <c:symbol val="diamond"/>
              <c:size val="6"/>
            </c:marker>
            <c:bubble3D val="0"/>
          </c:dPt>
          <c:dPt>
            <c:idx val="4"/>
            <c:bubble3D val="0"/>
          </c:dPt>
          <c:dPt>
            <c:idx val="6"/>
            <c:marker>
              <c:symbol val="diamond"/>
              <c:size val="6"/>
            </c:marker>
            <c:bubble3D val="0"/>
          </c:dPt>
          <c:dPt>
            <c:idx val="7"/>
            <c:bubble3D val="0"/>
          </c:dPt>
          <c:dPt>
            <c:idx val="9"/>
            <c:marker>
              <c:symbol val="diamond"/>
              <c:size val="6"/>
            </c:marker>
            <c:bubble3D val="0"/>
          </c:dPt>
          <c:dPt>
            <c:idx val="10"/>
            <c:bubble3D val="0"/>
          </c:dPt>
          <c:dPt>
            <c:idx val="12"/>
            <c:marker>
              <c:symbol val="diamond"/>
              <c:size val="6"/>
            </c:marker>
            <c:bubble3D val="0"/>
          </c:dPt>
          <c:dPt>
            <c:idx val="15"/>
            <c:marker>
              <c:symbol val="diamond"/>
              <c:size val="6"/>
            </c:marker>
            <c:bubble3D val="0"/>
          </c:dPt>
          <c:dPt>
            <c:idx val="16"/>
            <c:bubble3D val="0"/>
          </c:dPt>
          <c:dPt>
            <c:idx val="18"/>
            <c:marker>
              <c:symbol val="diamond"/>
              <c:size val="6"/>
            </c:marker>
            <c:bubble3D val="0"/>
          </c:dPt>
          <c:dPt>
            <c:idx val="19"/>
            <c:bubble3D val="0"/>
          </c:dPt>
          <c:dPt>
            <c:idx val="21"/>
            <c:marker>
              <c:symbol val="diamond"/>
              <c:size val="6"/>
            </c:marker>
            <c:bubble3D val="0"/>
          </c:dPt>
          <c:dPt>
            <c:idx val="22"/>
            <c:bubble3D val="0"/>
          </c:dPt>
          <c:dPt>
            <c:idx val="24"/>
            <c:marker>
              <c:symbol val="diamond"/>
              <c:size val="6"/>
            </c:marker>
            <c:bubble3D val="0"/>
          </c:dPt>
          <c:dPt>
            <c:idx val="27"/>
            <c:marker>
              <c:symbol val="diamond"/>
              <c:size val="6"/>
            </c:marker>
            <c:bubble3D val="0"/>
          </c:dPt>
          <c:dPt>
            <c:idx val="28"/>
            <c:bubble3D val="0"/>
          </c:dPt>
          <c:dPt>
            <c:idx val="30"/>
            <c:marker>
              <c:symbol val="diamond"/>
              <c:size val="6"/>
            </c:marker>
            <c:bubble3D val="0"/>
          </c:dPt>
          <c:dPt>
            <c:idx val="31"/>
            <c:bubble3D val="0"/>
          </c:dPt>
          <c:dPt>
            <c:idx val="33"/>
            <c:marker>
              <c:symbol val="diamond"/>
              <c:size val="6"/>
            </c:marker>
            <c:bubble3D val="0"/>
          </c:dPt>
          <c:dPt>
            <c:idx val="34"/>
            <c:bubble3D val="0"/>
          </c:dPt>
          <c:dPt>
            <c:idx val="36"/>
            <c:marker>
              <c:symbol val="diamond"/>
              <c:size val="6"/>
            </c:marker>
            <c:bubble3D val="0"/>
          </c:dPt>
          <c:dPt>
            <c:idx val="39"/>
            <c:marker>
              <c:symbol val="diamond"/>
              <c:size val="6"/>
            </c:marker>
            <c:bubble3D val="0"/>
          </c:dPt>
          <c:dPt>
            <c:idx val="40"/>
            <c:bubble3D val="0"/>
          </c:dPt>
          <c:dPt>
            <c:idx val="42"/>
            <c:marker>
              <c:symbol val="diamond"/>
              <c:size val="6"/>
            </c:marker>
            <c:bubble3D val="0"/>
          </c:dPt>
          <c:dPt>
            <c:idx val="43"/>
            <c:bubble3D val="0"/>
          </c:dPt>
          <c:dPt>
            <c:idx val="45"/>
            <c:marker>
              <c:symbol val="diamond"/>
              <c:size val="6"/>
            </c:marker>
            <c:bubble3D val="0"/>
          </c:dPt>
          <c:dPt>
            <c:idx val="46"/>
            <c:bubble3D val="0"/>
          </c:dPt>
          <c:dPt>
            <c:idx val="48"/>
            <c:marker>
              <c:symbol val="diamond"/>
              <c:size val="6"/>
            </c:marker>
            <c:bubble3D val="0"/>
          </c:dPt>
          <c:dPt>
            <c:idx val="51"/>
            <c:marker>
              <c:symbol val="diamond"/>
              <c:size val="6"/>
            </c:marker>
            <c:bubble3D val="0"/>
          </c:dPt>
          <c:dPt>
            <c:idx val="52"/>
            <c:bubble3D val="0"/>
          </c:dPt>
          <c:dPt>
            <c:idx val="54"/>
            <c:marker>
              <c:symbol val="diamond"/>
              <c:size val="6"/>
            </c:marker>
            <c:bubble3D val="0"/>
          </c:dPt>
          <c:dPt>
            <c:idx val="55"/>
            <c:bubble3D val="0"/>
          </c:dPt>
          <c:dPt>
            <c:idx val="56"/>
            <c:marker>
              <c:symbol val="diamond"/>
              <c:size val="6"/>
            </c:marker>
            <c:bubble3D val="0"/>
          </c:dPt>
          <c:dLbls>
            <c:dLbl>
              <c:idx val="0"/>
              <c:layout>
                <c:manualLayout>
                  <c:x val="-2.84586957155805E-2"/>
                  <c:y val="1.98343504795117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01824667306901E-2"/>
                  <c:y val="2.6155187445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8491516977494498E-2"/>
                  <c:y val="2.39755776685573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6015002175413599E-2"/>
                  <c:y val="-2.758645997212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3.6861646967996903E-2"/>
                  <c:y val="1.470243091205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2.19766930878551E-2"/>
                  <c:y val="-2.48173985688576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-3.3042623930421601E-2"/>
                  <c:y val="-2.73897071740599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2.0566000085053798E-2"/>
                  <c:y val="-1.35077041993449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3.2575591532570697E-2"/>
                  <c:y val="-2.3081757814482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7"/>
              <c:layout>
                <c:manualLayout>
                  <c:x val="-4.2607355842048597E-2"/>
                  <c:y val="-5.96816820802704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-3.0130841039967601E-2"/>
                  <c:y val="2.77454237407235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3.0130841039967601E-2"/>
                  <c:y val="-3.2338196198454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6"/>
              <c:layout>
                <c:manualLayout>
                  <c:x val="-3.8067883807835198E-2"/>
                  <c:y val="-2.23960899285210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9"/>
              <c:layout>
                <c:manualLayout>
                  <c:x val="-3.7029355543269998E-2"/>
                  <c:y val="-2.3227292423846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2.46818389496078E-2"/>
                  <c:y val="-2.719326668202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5"/>
              <c:layout>
                <c:manualLayout>
                  <c:x val="-2.8810653965304599E-2"/>
                  <c:y val="2.318981570040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8"/>
              <c:layout>
                <c:manualLayout>
                  <c:x val="-2.70739215346316E-2"/>
                  <c:y val="1.9029743245406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1"/>
              <c:layout>
                <c:manualLayout>
                  <c:x val="-2.4656104733896098E-2"/>
                  <c:y val="-3.37320180044424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4"/>
              <c:layout>
                <c:manualLayout>
                  <c:x val="-6.6530580644598497E-3"/>
                  <c:y val="1.08790243559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6"/>
              <c:layout>
                <c:manualLayout>
                  <c:x val="-1.3848497438028E-3"/>
                  <c:y val="1.7848289538919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7"/>
              <c:layout>
                <c:manualLayout>
                  <c:x val="-3.0182466730690201E-2"/>
                  <c:y val="2.1795989537925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0"/>
              <c:layout>
                <c:manualLayout>
                  <c:x val="-3.12025563274613E-2"/>
                  <c:y val="2.63731473408892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3"/>
              <c:layout>
                <c:manualLayout>
                  <c:x val="-1.92070242831664E-2"/>
                  <c:y val="3.269398430688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6"/>
              <c:layout>
                <c:manualLayout>
                  <c:x val="-9.6036201675915502E-3"/>
                  <c:y val="-2.1795989537925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9"/>
              <c:layout>
                <c:manualLayout>
                  <c:x val="-3.2926327342570998E-2"/>
                  <c:y val="3.0514385353094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2"/>
              <c:layout>
                <c:manualLayout>
                  <c:x val="0"/>
                  <c:y val="3.0514385353094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 i="1">
                    <a:solidFill>
                      <a:srgbClr val="0000FF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Лист1!$A$2:$A$58</c:f>
              <c:strCache>
                <c:ptCount val="57"/>
                <c:pt idx="0">
                  <c:v>jan 2016</c:v>
                </c:pt>
                <c:pt idx="1">
                  <c:v>feb 2016</c:v>
                </c:pt>
                <c:pt idx="2">
                  <c:v>mar 2016</c:v>
                </c:pt>
                <c:pt idx="3">
                  <c:v>apr 2016</c:v>
                </c:pt>
                <c:pt idx="4">
                  <c:v>may 2016</c:v>
                </c:pt>
                <c:pt idx="5">
                  <c:v>jun 2016</c:v>
                </c:pt>
                <c:pt idx="6">
                  <c:v>jul 2016</c:v>
                </c:pt>
                <c:pt idx="7">
                  <c:v>aug 2016</c:v>
                </c:pt>
                <c:pt idx="8">
                  <c:v>sep 2016</c:v>
                </c:pt>
                <c:pt idx="9">
                  <c:v>oct 2016</c:v>
                </c:pt>
                <c:pt idx="10">
                  <c:v>nov 2016</c:v>
                </c:pt>
                <c:pt idx="11">
                  <c:v>dec 2016</c:v>
                </c:pt>
                <c:pt idx="12">
                  <c:v>jan 2017</c:v>
                </c:pt>
                <c:pt idx="13">
                  <c:v>feb 2017</c:v>
                </c:pt>
                <c:pt idx="14">
                  <c:v>mar 2017</c:v>
                </c:pt>
                <c:pt idx="15">
                  <c:v>apr 2017</c:v>
                </c:pt>
                <c:pt idx="16">
                  <c:v>may 2017</c:v>
                </c:pt>
                <c:pt idx="17">
                  <c:v>jun 2017</c:v>
                </c:pt>
                <c:pt idx="18">
                  <c:v>jul 2017</c:v>
                </c:pt>
                <c:pt idx="19">
                  <c:v>aug 2017</c:v>
                </c:pt>
                <c:pt idx="20">
                  <c:v>sep 2017</c:v>
                </c:pt>
                <c:pt idx="21">
                  <c:v>oct 2017</c:v>
                </c:pt>
                <c:pt idx="22">
                  <c:v>nov 2017</c:v>
                </c:pt>
                <c:pt idx="23">
                  <c:v>dec 2017</c:v>
                </c:pt>
                <c:pt idx="24">
                  <c:v>jan 2018</c:v>
                </c:pt>
                <c:pt idx="25">
                  <c:v>feb 2018</c:v>
                </c:pt>
                <c:pt idx="26">
                  <c:v>mar 2018</c:v>
                </c:pt>
                <c:pt idx="27">
                  <c:v>apr 2018</c:v>
                </c:pt>
                <c:pt idx="28">
                  <c:v>may 2018</c:v>
                </c:pt>
                <c:pt idx="29">
                  <c:v>jun 2018</c:v>
                </c:pt>
                <c:pt idx="30">
                  <c:v>jul 2018</c:v>
                </c:pt>
                <c:pt idx="31">
                  <c:v>aug 2018</c:v>
                </c:pt>
                <c:pt idx="32">
                  <c:v>sep 2018</c:v>
                </c:pt>
                <c:pt idx="33">
                  <c:v>oct 2018</c:v>
                </c:pt>
                <c:pt idx="34">
                  <c:v>nov 2018</c:v>
                </c:pt>
                <c:pt idx="35">
                  <c:v>dec 2018</c:v>
                </c:pt>
                <c:pt idx="36">
                  <c:v>jan 2019</c:v>
                </c:pt>
                <c:pt idx="37">
                  <c:v>feb 2019</c:v>
                </c:pt>
                <c:pt idx="38">
                  <c:v>mar 2019</c:v>
                </c:pt>
                <c:pt idx="39">
                  <c:v>apr 2019</c:v>
                </c:pt>
                <c:pt idx="40">
                  <c:v>may 2019</c:v>
                </c:pt>
                <c:pt idx="41">
                  <c:v>jun 2019</c:v>
                </c:pt>
                <c:pt idx="42">
                  <c:v>jul 2019</c:v>
                </c:pt>
                <c:pt idx="43">
                  <c:v>aug 2019</c:v>
                </c:pt>
                <c:pt idx="44">
                  <c:v>sep 2019</c:v>
                </c:pt>
                <c:pt idx="45">
                  <c:v>oct 2019</c:v>
                </c:pt>
                <c:pt idx="46">
                  <c:v>nov 2019</c:v>
                </c:pt>
                <c:pt idx="47">
                  <c:v>dec 2019</c:v>
                </c:pt>
                <c:pt idx="48">
                  <c:v>jan 2020</c:v>
                </c:pt>
                <c:pt idx="49">
                  <c:v>feb 2020</c:v>
                </c:pt>
                <c:pt idx="50">
                  <c:v>mar 2020</c:v>
                </c:pt>
                <c:pt idx="51">
                  <c:v>apr 2020</c:v>
                </c:pt>
                <c:pt idx="52">
                  <c:v>may 2020</c:v>
                </c:pt>
                <c:pt idx="53">
                  <c:v>jun 2020</c:v>
                </c:pt>
                <c:pt idx="54">
                  <c:v>jul 2020</c:v>
                </c:pt>
                <c:pt idx="55">
                  <c:v>aug 2020</c:v>
                </c:pt>
                <c:pt idx="56">
                  <c:v>sep 2020</c:v>
                </c:pt>
              </c:strCache>
            </c:strRef>
          </c:cat>
          <c:val>
            <c:numRef>
              <c:f>Лист1!$B$2:$B$58</c:f>
              <c:numCache>
                <c:formatCode>General</c:formatCode>
                <c:ptCount val="57"/>
                <c:pt idx="0">
                  <c:v>751</c:v>
                </c:pt>
                <c:pt idx="1">
                  <c:v>754</c:v>
                </c:pt>
                <c:pt idx="2">
                  <c:v>758</c:v>
                </c:pt>
                <c:pt idx="3">
                  <c:v>760</c:v>
                </c:pt>
                <c:pt idx="4">
                  <c:v>765</c:v>
                </c:pt>
                <c:pt idx="5">
                  <c:v>761</c:v>
                </c:pt>
                <c:pt idx="6">
                  <c:v>757</c:v>
                </c:pt>
                <c:pt idx="7">
                  <c:v>736</c:v>
                </c:pt>
                <c:pt idx="8">
                  <c:v>745</c:v>
                </c:pt>
                <c:pt idx="9">
                  <c:v>747</c:v>
                </c:pt>
                <c:pt idx="10">
                  <c:v>750</c:v>
                </c:pt>
                <c:pt idx="11">
                  <c:v>756</c:v>
                </c:pt>
                <c:pt idx="12">
                  <c:v>751</c:v>
                </c:pt>
                <c:pt idx="13">
                  <c:v>748</c:v>
                </c:pt>
                <c:pt idx="14">
                  <c:v>745</c:v>
                </c:pt>
                <c:pt idx="15">
                  <c:v>739</c:v>
                </c:pt>
                <c:pt idx="16">
                  <c:v>743</c:v>
                </c:pt>
                <c:pt idx="17">
                  <c:v>755</c:v>
                </c:pt>
                <c:pt idx="18">
                  <c:v>758</c:v>
                </c:pt>
                <c:pt idx="19">
                  <c:v>760</c:v>
                </c:pt>
                <c:pt idx="20">
                  <c:v>763</c:v>
                </c:pt>
                <c:pt idx="21">
                  <c:v>756</c:v>
                </c:pt>
                <c:pt idx="22">
                  <c:v>757</c:v>
                </c:pt>
                <c:pt idx="23">
                  <c:v>751</c:v>
                </c:pt>
                <c:pt idx="24">
                  <c:v>750</c:v>
                </c:pt>
                <c:pt idx="25">
                  <c:v>752</c:v>
                </c:pt>
                <c:pt idx="26">
                  <c:v>780</c:v>
                </c:pt>
                <c:pt idx="27">
                  <c:v>761</c:v>
                </c:pt>
                <c:pt idx="28">
                  <c:v>750</c:v>
                </c:pt>
                <c:pt idx="29">
                  <c:v>750</c:v>
                </c:pt>
                <c:pt idx="30">
                  <c:v>761</c:v>
                </c:pt>
                <c:pt idx="31">
                  <c:v>768</c:v>
                </c:pt>
                <c:pt idx="32">
                  <c:v>732</c:v>
                </c:pt>
                <c:pt idx="33">
                  <c:v>721</c:v>
                </c:pt>
                <c:pt idx="34">
                  <c:v>719</c:v>
                </c:pt>
                <c:pt idx="35">
                  <c:v>745</c:v>
                </c:pt>
                <c:pt idx="36">
                  <c:v>740</c:v>
                </c:pt>
                <c:pt idx="37">
                  <c:v>756</c:v>
                </c:pt>
                <c:pt idx="38">
                  <c:v>757</c:v>
                </c:pt>
                <c:pt idx="39">
                  <c:v>758</c:v>
                </c:pt>
                <c:pt idx="40">
                  <c:v>779</c:v>
                </c:pt>
                <c:pt idx="41">
                  <c:v>757</c:v>
                </c:pt>
                <c:pt idx="42">
                  <c:v>736</c:v>
                </c:pt>
                <c:pt idx="43">
                  <c:v>740</c:v>
                </c:pt>
                <c:pt idx="44">
                  <c:v>741</c:v>
                </c:pt>
                <c:pt idx="45">
                  <c:v>743</c:v>
                </c:pt>
                <c:pt idx="46">
                  <c:v>757</c:v>
                </c:pt>
                <c:pt idx="47">
                  <c:v>732</c:v>
                </c:pt>
                <c:pt idx="48">
                  <c:v>731</c:v>
                </c:pt>
                <c:pt idx="49">
                  <c:v>730</c:v>
                </c:pt>
                <c:pt idx="50">
                  <c:v>730</c:v>
                </c:pt>
                <c:pt idx="51">
                  <c:v>730</c:v>
                </c:pt>
                <c:pt idx="52">
                  <c:v>726</c:v>
                </c:pt>
                <c:pt idx="53">
                  <c:v>769</c:v>
                </c:pt>
                <c:pt idx="54">
                  <c:v>771</c:v>
                </c:pt>
                <c:pt idx="55">
                  <c:v>742</c:v>
                </c:pt>
                <c:pt idx="56">
                  <c:v>740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FOB порты России*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Pt>
            <c:idx val="0"/>
            <c:marker>
              <c:symbol val="circle"/>
              <c:size val="6"/>
            </c:marker>
            <c:bubble3D val="0"/>
          </c:dPt>
          <c:dPt>
            <c:idx val="3"/>
            <c:marker>
              <c:symbol val="circle"/>
              <c:size val="6"/>
            </c:marker>
            <c:bubble3D val="0"/>
          </c:dPt>
          <c:dPt>
            <c:idx val="4"/>
            <c:bubble3D val="0"/>
          </c:dPt>
          <c:dPt>
            <c:idx val="6"/>
            <c:marker>
              <c:symbol val="circle"/>
              <c:size val="6"/>
            </c:marker>
            <c:bubble3D val="0"/>
          </c:dPt>
          <c:dPt>
            <c:idx val="7"/>
            <c:bubble3D val="0"/>
          </c:dPt>
          <c:dPt>
            <c:idx val="9"/>
            <c:marker>
              <c:symbol val="circle"/>
              <c:size val="6"/>
            </c:marker>
            <c:bubble3D val="0"/>
          </c:dPt>
          <c:dPt>
            <c:idx val="10"/>
            <c:bubble3D val="0"/>
          </c:dPt>
          <c:dPt>
            <c:idx val="12"/>
            <c:marker>
              <c:symbol val="circle"/>
              <c:size val="6"/>
            </c:marker>
            <c:bubble3D val="0"/>
          </c:dPt>
          <c:dPt>
            <c:idx val="15"/>
            <c:marker>
              <c:symbol val="circle"/>
              <c:size val="6"/>
            </c:marker>
            <c:bubble3D val="0"/>
          </c:dPt>
          <c:dPt>
            <c:idx val="16"/>
            <c:bubble3D val="0"/>
          </c:dPt>
          <c:dPt>
            <c:idx val="18"/>
            <c:marker>
              <c:symbol val="circle"/>
              <c:size val="6"/>
            </c:marker>
            <c:bubble3D val="0"/>
          </c:dPt>
          <c:dPt>
            <c:idx val="19"/>
            <c:bubble3D val="0"/>
          </c:dPt>
          <c:dPt>
            <c:idx val="21"/>
            <c:marker>
              <c:symbol val="circle"/>
              <c:size val="6"/>
            </c:marker>
            <c:bubble3D val="0"/>
          </c:dPt>
          <c:dPt>
            <c:idx val="22"/>
            <c:bubble3D val="0"/>
          </c:dPt>
          <c:dPt>
            <c:idx val="24"/>
            <c:marker>
              <c:symbol val="circle"/>
              <c:size val="6"/>
            </c:marker>
            <c:bubble3D val="0"/>
          </c:dPt>
          <c:dPt>
            <c:idx val="27"/>
            <c:marker>
              <c:symbol val="circle"/>
              <c:size val="5"/>
            </c:marker>
            <c:bubble3D val="0"/>
          </c:dPt>
          <c:dPt>
            <c:idx val="28"/>
            <c:bubble3D val="0"/>
          </c:dPt>
          <c:dPt>
            <c:idx val="30"/>
            <c:marker>
              <c:symbol val="circle"/>
              <c:size val="6"/>
            </c:marker>
            <c:bubble3D val="0"/>
          </c:dPt>
          <c:dPt>
            <c:idx val="31"/>
            <c:bubble3D val="0"/>
          </c:dPt>
          <c:dPt>
            <c:idx val="33"/>
            <c:marker>
              <c:symbol val="circle"/>
              <c:size val="6"/>
            </c:marker>
            <c:bubble3D val="0"/>
          </c:dPt>
          <c:dPt>
            <c:idx val="34"/>
            <c:bubble3D val="0"/>
          </c:dPt>
          <c:dPt>
            <c:idx val="36"/>
            <c:marker>
              <c:symbol val="circle"/>
              <c:size val="6"/>
            </c:marker>
            <c:bubble3D val="0"/>
          </c:dPt>
          <c:dPt>
            <c:idx val="39"/>
            <c:marker>
              <c:symbol val="circle"/>
              <c:size val="6"/>
            </c:marker>
            <c:bubble3D val="0"/>
          </c:dPt>
          <c:dPt>
            <c:idx val="40"/>
            <c:bubble3D val="0"/>
          </c:dPt>
          <c:dPt>
            <c:idx val="42"/>
            <c:marker>
              <c:symbol val="circle"/>
              <c:size val="6"/>
            </c:marker>
            <c:bubble3D val="0"/>
          </c:dPt>
          <c:dPt>
            <c:idx val="43"/>
            <c:bubble3D val="0"/>
          </c:dPt>
          <c:dPt>
            <c:idx val="45"/>
            <c:marker>
              <c:symbol val="circle"/>
              <c:size val="6"/>
            </c:marker>
            <c:bubble3D val="0"/>
          </c:dPt>
          <c:dPt>
            <c:idx val="46"/>
            <c:bubble3D val="0"/>
          </c:dPt>
          <c:dPt>
            <c:idx val="48"/>
            <c:marker>
              <c:symbol val="circle"/>
              <c:size val="6"/>
            </c:marker>
            <c:bubble3D val="0"/>
          </c:dPt>
          <c:dPt>
            <c:idx val="51"/>
            <c:marker>
              <c:symbol val="circle"/>
              <c:size val="6"/>
            </c:marker>
            <c:bubble3D val="0"/>
          </c:dPt>
          <c:dPt>
            <c:idx val="52"/>
            <c:bubble3D val="0"/>
          </c:dPt>
          <c:dPt>
            <c:idx val="54"/>
            <c:marker>
              <c:symbol val="circle"/>
              <c:size val="6"/>
            </c:marker>
            <c:bubble3D val="0"/>
          </c:dPt>
          <c:dPt>
            <c:idx val="55"/>
            <c:bubble3D val="0"/>
          </c:dPt>
          <c:dPt>
            <c:idx val="56"/>
            <c:marker>
              <c:symbol val="circle"/>
              <c:size val="6"/>
            </c:marker>
            <c:bubble3D val="0"/>
          </c:dPt>
          <c:dLbls>
            <c:dLbl>
              <c:idx val="0"/>
              <c:layout>
                <c:manualLayout>
                  <c:x val="-2.7438606118809199E-2"/>
                  <c:y val="-2.17959895379250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9889451915727001E-2"/>
                  <c:y val="-2.5799601029048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3258169795663801E-2"/>
                  <c:y val="-1.8419028806327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4643019539466599E-2"/>
                  <c:y val="1.6080012804547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1.3077234269687999E-2"/>
                  <c:y val="-2.20139835024340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2.4513912287760901E-2"/>
                  <c:y val="2.26189202799822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-2.1731236649012602E-2"/>
                  <c:y val="2.40125859329556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3.2926327342570998E-2"/>
                  <c:y val="1.7436791630339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3.2561633991845799E-2"/>
                  <c:y val="1.8846263453558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7"/>
              <c:layout>
                <c:manualLayout>
                  <c:x val="-3.0259948291673298E-2"/>
                  <c:y val="3.1159553246226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-4.0057269534287003E-2"/>
                  <c:y val="1.825975273170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4.4185975506696902E-2"/>
                  <c:y val="2.240389757923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6"/>
              <c:layout>
                <c:manualLayout>
                  <c:x val="-5.0884395578512903E-2"/>
                  <c:y val="1.1700545364402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9"/>
              <c:layout>
                <c:manualLayout>
                  <c:x val="-2.6066688693410601E-2"/>
                  <c:y val="1.98498588767133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4.8340633781392098E-2"/>
                  <c:y val="1.13279642721902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5"/>
              <c:layout>
                <c:manualLayout>
                  <c:x val="-4.6942916929733597E-2"/>
                  <c:y val="2.14031129103408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8"/>
              <c:layout>
                <c:manualLayout>
                  <c:x val="-5.7808535254239998E-2"/>
                  <c:y val="-1.0114030738720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1"/>
              <c:layout>
                <c:manualLayout>
                  <c:x val="-2.4655995690609299E-2"/>
                  <c:y val="2.436845865263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4"/>
              <c:layout>
                <c:manualLayout>
                  <c:x val="-5.3844484645069503E-3"/>
                  <c:y val="-2.16100156543397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6"/>
              <c:layout>
                <c:manualLayout>
                  <c:x val="-1.3848497438028E-3"/>
                  <c:y val="-1.5865146256817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7"/>
              <c:layout>
                <c:manualLayout>
                  <c:x val="-1.7835093977226098E-2"/>
                  <c:y val="1.7436791630339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0"/>
              <c:layout>
                <c:manualLayout>
                  <c:x val="-2.02271138799376E-2"/>
                  <c:y val="-2.63731473408892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3"/>
              <c:layout>
                <c:manualLayout>
                  <c:x val="-3.2926435368579303E-2"/>
                  <c:y val="2.1795817915960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6"/>
              <c:layout>
                <c:manualLayout>
                  <c:x val="-4.5273808122043499E-2"/>
                  <c:y val="-1.7436791630339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9"/>
              <c:layout>
                <c:manualLayout>
                  <c:x val="-3.2926327342570998E-2"/>
                  <c:y val="-2.8334786399302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2"/>
              <c:layout>
                <c:manualLayout>
                  <c:x val="0"/>
                  <c:y val="-2.3975760113682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 i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Лист1!$A$2:$A$58</c:f>
              <c:strCache>
                <c:ptCount val="57"/>
                <c:pt idx="0">
                  <c:v>jan 2016</c:v>
                </c:pt>
                <c:pt idx="1">
                  <c:v>feb 2016</c:v>
                </c:pt>
                <c:pt idx="2">
                  <c:v>mar 2016</c:v>
                </c:pt>
                <c:pt idx="3">
                  <c:v>apr 2016</c:v>
                </c:pt>
                <c:pt idx="4">
                  <c:v>may 2016</c:v>
                </c:pt>
                <c:pt idx="5">
                  <c:v>jun 2016</c:v>
                </c:pt>
                <c:pt idx="6">
                  <c:v>jul 2016</c:v>
                </c:pt>
                <c:pt idx="7">
                  <c:v>aug 2016</c:v>
                </c:pt>
                <c:pt idx="8">
                  <c:v>sep 2016</c:v>
                </c:pt>
                <c:pt idx="9">
                  <c:v>oct 2016</c:v>
                </c:pt>
                <c:pt idx="10">
                  <c:v>nov 2016</c:v>
                </c:pt>
                <c:pt idx="11">
                  <c:v>dec 2016</c:v>
                </c:pt>
                <c:pt idx="12">
                  <c:v>jan 2017</c:v>
                </c:pt>
                <c:pt idx="13">
                  <c:v>feb 2017</c:v>
                </c:pt>
                <c:pt idx="14">
                  <c:v>mar 2017</c:v>
                </c:pt>
                <c:pt idx="15">
                  <c:v>apr 2017</c:v>
                </c:pt>
                <c:pt idx="16">
                  <c:v>may 2017</c:v>
                </c:pt>
                <c:pt idx="17">
                  <c:v>jun 2017</c:v>
                </c:pt>
                <c:pt idx="18">
                  <c:v>jul 2017</c:v>
                </c:pt>
                <c:pt idx="19">
                  <c:v>aug 2017</c:v>
                </c:pt>
                <c:pt idx="20">
                  <c:v>sep 2017</c:v>
                </c:pt>
                <c:pt idx="21">
                  <c:v>oct 2017</c:v>
                </c:pt>
                <c:pt idx="22">
                  <c:v>nov 2017</c:v>
                </c:pt>
                <c:pt idx="23">
                  <c:v>dec 2017</c:v>
                </c:pt>
                <c:pt idx="24">
                  <c:v>jan 2018</c:v>
                </c:pt>
                <c:pt idx="25">
                  <c:v>feb 2018</c:v>
                </c:pt>
                <c:pt idx="26">
                  <c:v>mar 2018</c:v>
                </c:pt>
                <c:pt idx="27">
                  <c:v>apr 2018</c:v>
                </c:pt>
                <c:pt idx="28">
                  <c:v>may 2018</c:v>
                </c:pt>
                <c:pt idx="29">
                  <c:v>jun 2018</c:v>
                </c:pt>
                <c:pt idx="30">
                  <c:v>jul 2018</c:v>
                </c:pt>
                <c:pt idx="31">
                  <c:v>aug 2018</c:v>
                </c:pt>
                <c:pt idx="32">
                  <c:v>sep 2018</c:v>
                </c:pt>
                <c:pt idx="33">
                  <c:v>oct 2018</c:v>
                </c:pt>
                <c:pt idx="34">
                  <c:v>nov 2018</c:v>
                </c:pt>
                <c:pt idx="35">
                  <c:v>dec 2018</c:v>
                </c:pt>
                <c:pt idx="36">
                  <c:v>jan 2019</c:v>
                </c:pt>
                <c:pt idx="37">
                  <c:v>feb 2019</c:v>
                </c:pt>
                <c:pt idx="38">
                  <c:v>mar 2019</c:v>
                </c:pt>
                <c:pt idx="39">
                  <c:v>apr 2019</c:v>
                </c:pt>
                <c:pt idx="40">
                  <c:v>may 2019</c:v>
                </c:pt>
                <c:pt idx="41">
                  <c:v>jun 2019</c:v>
                </c:pt>
                <c:pt idx="42">
                  <c:v>jul 2019</c:v>
                </c:pt>
                <c:pt idx="43">
                  <c:v>aug 2019</c:v>
                </c:pt>
                <c:pt idx="44">
                  <c:v>sep 2019</c:v>
                </c:pt>
                <c:pt idx="45">
                  <c:v>oct 2019</c:v>
                </c:pt>
                <c:pt idx="46">
                  <c:v>nov 2019</c:v>
                </c:pt>
                <c:pt idx="47">
                  <c:v>dec 2019</c:v>
                </c:pt>
                <c:pt idx="48">
                  <c:v>jan 2020</c:v>
                </c:pt>
                <c:pt idx="49">
                  <c:v>feb 2020</c:v>
                </c:pt>
                <c:pt idx="50">
                  <c:v>mar 2020</c:v>
                </c:pt>
                <c:pt idx="51">
                  <c:v>apr 2020</c:v>
                </c:pt>
                <c:pt idx="52">
                  <c:v>may 2020</c:v>
                </c:pt>
                <c:pt idx="53">
                  <c:v>jun 2020</c:v>
                </c:pt>
                <c:pt idx="54">
                  <c:v>jul 2020</c:v>
                </c:pt>
                <c:pt idx="55">
                  <c:v>aug 2020</c:v>
                </c:pt>
                <c:pt idx="56">
                  <c:v>sep 2020</c:v>
                </c:pt>
              </c:strCache>
            </c:strRef>
          </c:cat>
          <c:val>
            <c:numRef>
              <c:f>Лист1!$C$2:$C$58</c:f>
              <c:numCache>
                <c:formatCode>General</c:formatCode>
                <c:ptCount val="57"/>
                <c:pt idx="0">
                  <c:v>762</c:v>
                </c:pt>
                <c:pt idx="1">
                  <c:v>765</c:v>
                </c:pt>
                <c:pt idx="2">
                  <c:v>763</c:v>
                </c:pt>
                <c:pt idx="3">
                  <c:v>769</c:v>
                </c:pt>
                <c:pt idx="4">
                  <c:v>797</c:v>
                </c:pt>
                <c:pt idx="5">
                  <c:v>769</c:v>
                </c:pt>
                <c:pt idx="6">
                  <c:v>762</c:v>
                </c:pt>
                <c:pt idx="7">
                  <c:v>730</c:v>
                </c:pt>
                <c:pt idx="8">
                  <c:v>747</c:v>
                </c:pt>
                <c:pt idx="9">
                  <c:v>741</c:v>
                </c:pt>
                <c:pt idx="10">
                  <c:v>752</c:v>
                </c:pt>
                <c:pt idx="11">
                  <c:v>777</c:v>
                </c:pt>
                <c:pt idx="12">
                  <c:v>763</c:v>
                </c:pt>
                <c:pt idx="13">
                  <c:v>745</c:v>
                </c:pt>
                <c:pt idx="14">
                  <c:v>738</c:v>
                </c:pt>
                <c:pt idx="15">
                  <c:v>722</c:v>
                </c:pt>
                <c:pt idx="16">
                  <c:v>741</c:v>
                </c:pt>
                <c:pt idx="17">
                  <c:v>721</c:v>
                </c:pt>
                <c:pt idx="18">
                  <c:v>723</c:v>
                </c:pt>
                <c:pt idx="19">
                  <c:v>746</c:v>
                </c:pt>
                <c:pt idx="20">
                  <c:v>760</c:v>
                </c:pt>
                <c:pt idx="21">
                  <c:v>741</c:v>
                </c:pt>
                <c:pt idx="22">
                  <c:v>740</c:v>
                </c:pt>
                <c:pt idx="23">
                  <c:v>732</c:v>
                </c:pt>
                <c:pt idx="24">
                  <c:v>731</c:v>
                </c:pt>
                <c:pt idx="25">
                  <c:v>730</c:v>
                </c:pt>
                <c:pt idx="26">
                  <c:v>750</c:v>
                </c:pt>
                <c:pt idx="27">
                  <c:v>750</c:v>
                </c:pt>
                <c:pt idx="28">
                  <c:v>747</c:v>
                </c:pt>
                <c:pt idx="29">
                  <c:v>715</c:v>
                </c:pt>
                <c:pt idx="30">
                  <c:v>720</c:v>
                </c:pt>
                <c:pt idx="31">
                  <c:v>682</c:v>
                </c:pt>
                <c:pt idx="32">
                  <c:v>661</c:v>
                </c:pt>
                <c:pt idx="33">
                  <c:v>657</c:v>
                </c:pt>
                <c:pt idx="34">
                  <c:v>620</c:v>
                </c:pt>
                <c:pt idx="35">
                  <c:v>627</c:v>
                </c:pt>
                <c:pt idx="36">
                  <c:v>671</c:v>
                </c:pt>
                <c:pt idx="37">
                  <c:v>662</c:v>
                </c:pt>
                <c:pt idx="38">
                  <c:v>651</c:v>
                </c:pt>
                <c:pt idx="39">
                  <c:v>654</c:v>
                </c:pt>
                <c:pt idx="40">
                  <c:v>673</c:v>
                </c:pt>
                <c:pt idx="41">
                  <c:v>684</c:v>
                </c:pt>
                <c:pt idx="42">
                  <c:v>727</c:v>
                </c:pt>
                <c:pt idx="43">
                  <c:v>745</c:v>
                </c:pt>
                <c:pt idx="44">
                  <c:v>703</c:v>
                </c:pt>
                <c:pt idx="45">
                  <c:v>701</c:v>
                </c:pt>
                <c:pt idx="46">
                  <c:v>676</c:v>
                </c:pt>
                <c:pt idx="47">
                  <c:v>731</c:v>
                </c:pt>
                <c:pt idx="48">
                  <c:v>803</c:v>
                </c:pt>
                <c:pt idx="49">
                  <c:v>772</c:v>
                </c:pt>
                <c:pt idx="50">
                  <c:v>672</c:v>
                </c:pt>
                <c:pt idx="51">
                  <c:v>647</c:v>
                </c:pt>
                <c:pt idx="52">
                  <c:v>698</c:v>
                </c:pt>
                <c:pt idx="53">
                  <c:v>765</c:v>
                </c:pt>
                <c:pt idx="54">
                  <c:v>776</c:v>
                </c:pt>
                <c:pt idx="55">
                  <c:v>802</c:v>
                </c:pt>
                <c:pt idx="56">
                  <c:v>934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CIF Роттердам*</c:v>
                </c:pt>
              </c:strCache>
            </c:strRef>
          </c:tx>
          <c:spPr>
            <a:ln>
              <a:solidFill>
                <a:srgbClr val="29B82A"/>
              </a:solidFill>
            </a:ln>
          </c:spPr>
          <c:marker>
            <c:symbol val="none"/>
          </c:marker>
          <c:dPt>
            <c:idx val="0"/>
            <c:marker>
              <c:symbol val="square"/>
              <c:size val="6"/>
            </c:marker>
            <c:bubble3D val="0"/>
          </c:dPt>
          <c:dPt>
            <c:idx val="3"/>
            <c:marker>
              <c:symbol val="square"/>
              <c:size val="6"/>
            </c:marker>
            <c:bubble3D val="0"/>
          </c:dPt>
          <c:dPt>
            <c:idx val="6"/>
            <c:marker>
              <c:symbol val="square"/>
              <c:size val="6"/>
            </c:marker>
            <c:bubble3D val="0"/>
          </c:dPt>
          <c:dPt>
            <c:idx val="9"/>
            <c:marker>
              <c:symbol val="square"/>
              <c:size val="6"/>
            </c:marker>
            <c:bubble3D val="0"/>
          </c:dPt>
          <c:dPt>
            <c:idx val="12"/>
            <c:marker>
              <c:symbol val="square"/>
              <c:size val="6"/>
            </c:marker>
            <c:bubble3D val="0"/>
          </c:dPt>
          <c:dPt>
            <c:idx val="15"/>
            <c:marker>
              <c:symbol val="square"/>
              <c:size val="6"/>
            </c:marker>
            <c:bubble3D val="0"/>
          </c:dPt>
          <c:dPt>
            <c:idx val="18"/>
            <c:marker>
              <c:symbol val="square"/>
              <c:size val="6"/>
            </c:marker>
            <c:bubble3D val="0"/>
          </c:dPt>
          <c:dPt>
            <c:idx val="21"/>
            <c:marker>
              <c:symbol val="square"/>
              <c:size val="6"/>
            </c:marker>
            <c:bubble3D val="0"/>
          </c:dPt>
          <c:dPt>
            <c:idx val="24"/>
            <c:marker>
              <c:symbol val="square"/>
              <c:size val="6"/>
            </c:marker>
            <c:bubble3D val="0"/>
          </c:dPt>
          <c:dPt>
            <c:idx val="27"/>
            <c:marker>
              <c:symbol val="square"/>
              <c:size val="6"/>
            </c:marker>
            <c:bubble3D val="0"/>
          </c:dPt>
          <c:dPt>
            <c:idx val="30"/>
            <c:marker>
              <c:symbol val="square"/>
              <c:size val="6"/>
            </c:marker>
            <c:bubble3D val="0"/>
          </c:dPt>
          <c:dPt>
            <c:idx val="33"/>
            <c:marker>
              <c:symbol val="square"/>
              <c:size val="6"/>
            </c:marker>
            <c:bubble3D val="0"/>
          </c:dPt>
          <c:dPt>
            <c:idx val="36"/>
            <c:marker>
              <c:symbol val="square"/>
              <c:size val="6"/>
            </c:marker>
            <c:bubble3D val="0"/>
          </c:dPt>
          <c:dPt>
            <c:idx val="39"/>
            <c:marker>
              <c:symbol val="square"/>
              <c:size val="6"/>
            </c:marker>
            <c:bubble3D val="0"/>
          </c:dPt>
          <c:dPt>
            <c:idx val="42"/>
            <c:marker>
              <c:symbol val="square"/>
              <c:size val="6"/>
            </c:marker>
            <c:bubble3D val="0"/>
          </c:dPt>
          <c:dPt>
            <c:idx val="45"/>
            <c:marker>
              <c:symbol val="square"/>
              <c:size val="6"/>
            </c:marker>
            <c:bubble3D val="0"/>
          </c:dPt>
          <c:dPt>
            <c:idx val="48"/>
            <c:marker>
              <c:symbol val="square"/>
              <c:size val="6"/>
            </c:marker>
            <c:bubble3D val="0"/>
          </c:dPt>
          <c:dPt>
            <c:idx val="51"/>
            <c:marker>
              <c:symbol val="square"/>
              <c:size val="6"/>
            </c:marker>
            <c:bubble3D val="0"/>
          </c:dPt>
          <c:dPt>
            <c:idx val="54"/>
            <c:marker>
              <c:symbol val="square"/>
              <c:size val="6"/>
            </c:marker>
            <c:bubble3D val="0"/>
          </c:dPt>
          <c:dPt>
            <c:idx val="56"/>
            <c:marker>
              <c:symbol val="square"/>
              <c:size val="6"/>
            </c:marker>
            <c:bubble3D val="0"/>
          </c:dPt>
          <c:dLbls>
            <c:dLbl>
              <c:idx val="0"/>
              <c:layout>
                <c:manualLayout>
                  <c:x val="-1.80031557127233E-2"/>
                  <c:y val="2.1814576103123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2463647694225199E-2"/>
                  <c:y val="-2.37977193852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4621243595070003E-2"/>
                  <c:y val="1.7848289538919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1851653150751301E-2"/>
                  <c:y val="2.379771938522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4.1545492314083903E-3"/>
                  <c:y val="-1.5865146256817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2.6312145132253099E-2"/>
                  <c:y val="-3.1730292513634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-3.4621243595069899E-2"/>
                  <c:y val="-2.379771938522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1.80030466694364E-2"/>
                  <c:y val="-2.776400594942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2.7696994876056001E-2"/>
                  <c:y val="-3.3713435795736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7"/>
              <c:layout>
                <c:manualLayout>
                  <c:x val="-2.3542445644647601E-2"/>
                  <c:y val="-2.1814576103123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-3.3236393851267101E-2"/>
                  <c:y val="-2.776400594942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3.8775792826478299E-2"/>
                  <c:y val="3.1730292513634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6"/>
              <c:layout>
                <c:manualLayout>
                  <c:x val="-1.3848497438028099E-2"/>
                  <c:y val="-2.57808626673277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9"/>
              <c:layout>
                <c:manualLayout>
                  <c:x val="-2.3542445644647698E-2"/>
                  <c:y val="2.1814576103123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3.3236393851267199E-2"/>
                  <c:y val="-2.57808626673277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5"/>
              <c:layout>
                <c:manualLayout>
                  <c:x val="-2.9081844619858799E-2"/>
                  <c:y val="-2.9747149231531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8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1"/>
              <c:layout>
                <c:manualLayout>
                  <c:x val="-2.4927295388450298E-2"/>
                  <c:y val="1.388200297471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4"/>
              <c:layout>
                <c:manualLayout>
                  <c:x val="-4.4315191801689503E-2"/>
                  <c:y val="-7.93257312840859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6"/>
              <c:layout>
                <c:manualLayout>
                  <c:x val="-1.3848497438028E-3"/>
                  <c:y val="-2.9747149231531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 i="1">
                    <a:solidFill>
                      <a:srgbClr val="008000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Лист1!$A$2:$A$58</c:f>
              <c:strCache>
                <c:ptCount val="57"/>
                <c:pt idx="0">
                  <c:v>jan 2016</c:v>
                </c:pt>
                <c:pt idx="1">
                  <c:v>feb 2016</c:v>
                </c:pt>
                <c:pt idx="2">
                  <c:v>mar 2016</c:v>
                </c:pt>
                <c:pt idx="3">
                  <c:v>apr 2016</c:v>
                </c:pt>
                <c:pt idx="4">
                  <c:v>may 2016</c:v>
                </c:pt>
                <c:pt idx="5">
                  <c:v>jun 2016</c:v>
                </c:pt>
                <c:pt idx="6">
                  <c:v>jul 2016</c:v>
                </c:pt>
                <c:pt idx="7">
                  <c:v>aug 2016</c:v>
                </c:pt>
                <c:pt idx="8">
                  <c:v>sep 2016</c:v>
                </c:pt>
                <c:pt idx="9">
                  <c:v>oct 2016</c:v>
                </c:pt>
                <c:pt idx="10">
                  <c:v>nov 2016</c:v>
                </c:pt>
                <c:pt idx="11">
                  <c:v>dec 2016</c:v>
                </c:pt>
                <c:pt idx="12">
                  <c:v>jan 2017</c:v>
                </c:pt>
                <c:pt idx="13">
                  <c:v>feb 2017</c:v>
                </c:pt>
                <c:pt idx="14">
                  <c:v>mar 2017</c:v>
                </c:pt>
                <c:pt idx="15">
                  <c:v>apr 2017</c:v>
                </c:pt>
                <c:pt idx="16">
                  <c:v>may 2017</c:v>
                </c:pt>
                <c:pt idx="17">
                  <c:v>jun 2017</c:v>
                </c:pt>
                <c:pt idx="18">
                  <c:v>jul 2017</c:v>
                </c:pt>
                <c:pt idx="19">
                  <c:v>aug 2017</c:v>
                </c:pt>
                <c:pt idx="20">
                  <c:v>sep 2017</c:v>
                </c:pt>
                <c:pt idx="21">
                  <c:v>oct 2017</c:v>
                </c:pt>
                <c:pt idx="22">
                  <c:v>nov 2017</c:v>
                </c:pt>
                <c:pt idx="23">
                  <c:v>dec 2017</c:v>
                </c:pt>
                <c:pt idx="24">
                  <c:v>jan 2018</c:v>
                </c:pt>
                <c:pt idx="25">
                  <c:v>feb 2018</c:v>
                </c:pt>
                <c:pt idx="26">
                  <c:v>mar 2018</c:v>
                </c:pt>
                <c:pt idx="27">
                  <c:v>apr 2018</c:v>
                </c:pt>
                <c:pt idx="28">
                  <c:v>may 2018</c:v>
                </c:pt>
                <c:pt idx="29">
                  <c:v>jun 2018</c:v>
                </c:pt>
                <c:pt idx="30">
                  <c:v>jul 2018</c:v>
                </c:pt>
                <c:pt idx="31">
                  <c:v>aug 2018</c:v>
                </c:pt>
                <c:pt idx="32">
                  <c:v>sep 2018</c:v>
                </c:pt>
                <c:pt idx="33">
                  <c:v>oct 2018</c:v>
                </c:pt>
                <c:pt idx="34">
                  <c:v>nov 2018</c:v>
                </c:pt>
                <c:pt idx="35">
                  <c:v>dec 2018</c:v>
                </c:pt>
                <c:pt idx="36">
                  <c:v>jan 2019</c:v>
                </c:pt>
                <c:pt idx="37">
                  <c:v>feb 2019</c:v>
                </c:pt>
                <c:pt idx="38">
                  <c:v>mar 2019</c:v>
                </c:pt>
                <c:pt idx="39">
                  <c:v>apr 2019</c:v>
                </c:pt>
                <c:pt idx="40">
                  <c:v>may 2019</c:v>
                </c:pt>
                <c:pt idx="41">
                  <c:v>jun 2019</c:v>
                </c:pt>
                <c:pt idx="42">
                  <c:v>jul 2019</c:v>
                </c:pt>
                <c:pt idx="43">
                  <c:v>aug 2019</c:v>
                </c:pt>
                <c:pt idx="44">
                  <c:v>sep 2019</c:v>
                </c:pt>
                <c:pt idx="45">
                  <c:v>oct 2019</c:v>
                </c:pt>
                <c:pt idx="46">
                  <c:v>nov 2019</c:v>
                </c:pt>
                <c:pt idx="47">
                  <c:v>dec 2019</c:v>
                </c:pt>
                <c:pt idx="48">
                  <c:v>jan 2020</c:v>
                </c:pt>
                <c:pt idx="49">
                  <c:v>feb 2020</c:v>
                </c:pt>
                <c:pt idx="50">
                  <c:v>mar 2020</c:v>
                </c:pt>
                <c:pt idx="51">
                  <c:v>apr 2020</c:v>
                </c:pt>
                <c:pt idx="52">
                  <c:v>may 2020</c:v>
                </c:pt>
                <c:pt idx="53">
                  <c:v>jun 2020</c:v>
                </c:pt>
                <c:pt idx="54">
                  <c:v>jul 2020</c:v>
                </c:pt>
                <c:pt idx="55">
                  <c:v>aug 2020</c:v>
                </c:pt>
                <c:pt idx="56">
                  <c:v>sep 2020</c:v>
                </c:pt>
              </c:strCache>
            </c:strRef>
          </c:cat>
          <c:val>
            <c:numRef>
              <c:f>Лист1!$D$2:$D$58</c:f>
              <c:numCache>
                <c:formatCode>General</c:formatCode>
                <c:ptCount val="57"/>
                <c:pt idx="0">
                  <c:v>840</c:v>
                </c:pt>
                <c:pt idx="1">
                  <c:v>861</c:v>
                </c:pt>
                <c:pt idx="2">
                  <c:v>870</c:v>
                </c:pt>
                <c:pt idx="3">
                  <c:v>855</c:v>
                </c:pt>
                <c:pt idx="4">
                  <c:v>831</c:v>
                </c:pt>
                <c:pt idx="5">
                  <c:v>843</c:v>
                </c:pt>
                <c:pt idx="6">
                  <c:v>826</c:v>
                </c:pt>
                <c:pt idx="7">
                  <c:v>822</c:v>
                </c:pt>
                <c:pt idx="8">
                  <c:v>832</c:v>
                </c:pt>
                <c:pt idx="9">
                  <c:v>830</c:v>
                </c:pt>
                <c:pt idx="10">
                  <c:v>827</c:v>
                </c:pt>
                <c:pt idx="11">
                  <c:v>851</c:v>
                </c:pt>
                <c:pt idx="12">
                  <c:v>818</c:v>
                </c:pt>
                <c:pt idx="13">
                  <c:v>815</c:v>
                </c:pt>
                <c:pt idx="14">
                  <c:v>780</c:v>
                </c:pt>
                <c:pt idx="15">
                  <c:v>775</c:v>
                </c:pt>
                <c:pt idx="16">
                  <c:v>793</c:v>
                </c:pt>
                <c:pt idx="17">
                  <c:v>780</c:v>
                </c:pt>
                <c:pt idx="18">
                  <c:v>791</c:v>
                </c:pt>
                <c:pt idx="19">
                  <c:v>803</c:v>
                </c:pt>
                <c:pt idx="20">
                  <c:v>819</c:v>
                </c:pt>
                <c:pt idx="21">
                  <c:v>777</c:v>
                </c:pt>
                <c:pt idx="22">
                  <c:v>778</c:v>
                </c:pt>
                <c:pt idx="23">
                  <c:v>787</c:v>
                </c:pt>
                <c:pt idx="24">
                  <c:v>785</c:v>
                </c:pt>
                <c:pt idx="25">
                  <c:v>801</c:v>
                </c:pt>
                <c:pt idx="26">
                  <c:v>782</c:v>
                </c:pt>
                <c:pt idx="27">
                  <c:v>781</c:v>
                </c:pt>
                <c:pt idx="28">
                  <c:v>778</c:v>
                </c:pt>
                <c:pt idx="29">
                  <c:v>758</c:v>
                </c:pt>
                <c:pt idx="30">
                  <c:v>777</c:v>
                </c:pt>
                <c:pt idx="31">
                  <c:v>749</c:v>
                </c:pt>
                <c:pt idx="32">
                  <c:v>711</c:v>
                </c:pt>
                <c:pt idx="33">
                  <c:v>719</c:v>
                </c:pt>
                <c:pt idx="34">
                  <c:v>681</c:v>
                </c:pt>
                <c:pt idx="35">
                  <c:v>680</c:v>
                </c:pt>
                <c:pt idx="36">
                  <c:v>714</c:v>
                </c:pt>
                <c:pt idx="37">
                  <c:v>700</c:v>
                </c:pt>
                <c:pt idx="38">
                  <c:v>686</c:v>
                </c:pt>
                <c:pt idx="39">
                  <c:v>701</c:v>
                </c:pt>
                <c:pt idx="40">
                  <c:v>736</c:v>
                </c:pt>
                <c:pt idx="41">
                  <c:v>749</c:v>
                </c:pt>
                <c:pt idx="42">
                  <c:v>779</c:v>
                </c:pt>
                <c:pt idx="43">
                  <c:v>789</c:v>
                </c:pt>
                <c:pt idx="44">
                  <c:v>752</c:v>
                </c:pt>
                <c:pt idx="45">
                  <c:v>755</c:v>
                </c:pt>
                <c:pt idx="46">
                  <c:v>732</c:v>
                </c:pt>
                <c:pt idx="47">
                  <c:v>781</c:v>
                </c:pt>
                <c:pt idx="48">
                  <c:v>855</c:v>
                </c:pt>
                <c:pt idx="49">
                  <c:v>811</c:v>
                </c:pt>
                <c:pt idx="50">
                  <c:v>729</c:v>
                </c:pt>
                <c:pt idx="51">
                  <c:v>717</c:v>
                </c:pt>
                <c:pt idx="52">
                  <c:v>747</c:v>
                </c:pt>
                <c:pt idx="53">
                  <c:v>801</c:v>
                </c:pt>
                <c:pt idx="54">
                  <c:v>822</c:v>
                </c:pt>
                <c:pt idx="55">
                  <c:v>875</c:v>
                </c:pt>
                <c:pt idx="56">
                  <c:v>1010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8241792"/>
        <c:axId val="58243328"/>
      </c:lineChart>
      <c:catAx>
        <c:axId val="58241792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65000"/>
                </a:schemeClr>
              </a:solidFill>
            </a:ln>
          </c:spPr>
        </c:majorGridlines>
        <c:majorTickMark val="out"/>
        <c:minorTickMark val="none"/>
        <c:tickLblPos val="nextTo"/>
        <c:txPr>
          <a:bodyPr rot="-5400000" vert="horz"/>
          <a:lstStyle/>
          <a:p>
            <a:pPr>
              <a:defRPr sz="900" b="1" i="1"/>
            </a:pPr>
            <a:endParaRPr lang="ru-RU"/>
          </a:p>
        </c:txPr>
        <c:crossAx val="58243328"/>
        <c:crosses val="autoZero"/>
        <c:auto val="1"/>
        <c:lblAlgn val="ctr"/>
        <c:lblOffset val="100"/>
        <c:noMultiLvlLbl val="0"/>
      </c:catAx>
      <c:valAx>
        <c:axId val="58243328"/>
        <c:scaling>
          <c:orientation val="minMax"/>
          <c:min val="60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100"/>
                </a:pPr>
                <a:r>
                  <a:rPr lang="en-US" sz="1100"/>
                  <a:t>USD/t</a:t>
                </a:r>
                <a:endParaRPr lang="ru-RU" sz="1100"/>
              </a:p>
            </c:rich>
          </c:tx>
          <c:layout>
            <c:manualLayout>
              <c:xMode val="edge"/>
              <c:yMode val="edge"/>
              <c:x val="1.50137340019868E-2"/>
              <c:y val="0.32770927431790398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582417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23061019532924"/>
          <c:y val="8.0730952260119698E-2"/>
          <c:w val="0.211024058220392"/>
          <c:h val="0.162167559992036"/>
        </c:manualLayout>
      </c:layout>
      <c:overlay val="0"/>
      <c:txPr>
        <a:bodyPr/>
        <a:lstStyle/>
        <a:p>
          <a:pPr>
            <a:defRPr sz="1200" b="1" i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Посевные</a:t>
            </a:r>
            <a:r>
              <a:rPr lang="ru-RU" baseline="0"/>
              <a:t> площади и производство соевых бобов в Казахстане</a:t>
            </a:r>
            <a:endParaRPr lang="ru-RU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0043497895633501"/>
          <c:y val="7.9578588783579901E-2"/>
          <c:w val="0.86313307316241095"/>
          <c:h val="0.687896657935110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Уброчная площадь (Комстат), тыс. га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1.2500000000000001E-2"/>
                  <c:y val="-4.35682387539484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1666666666666701E-3"/>
                  <c:y val="8.713647750789669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6.9444444444444397E-3"/>
                  <c:y val="6.53523581309225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  <c:pt idx="7">
                  <c:v>2020/2021**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116.4</c:v>
                </c:pt>
                <c:pt idx="1">
                  <c:v>106</c:v>
                </c:pt>
                <c:pt idx="2">
                  <c:v>106.1</c:v>
                </c:pt>
                <c:pt idx="3">
                  <c:v>125.5</c:v>
                </c:pt>
                <c:pt idx="4">
                  <c:v>123.6</c:v>
                </c:pt>
                <c:pt idx="5">
                  <c:v>138.80000000000001</c:v>
                </c:pt>
                <c:pt idx="6">
                  <c:v>191.3</c:v>
                </c:pt>
                <c:pt idx="7">
                  <c:v>127.8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Валовый сбор (Комстат), тыс. тонн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6.9444444444444701E-3"/>
                  <c:y val="1.3070471626184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8888888888888E-2"/>
                  <c:y val="2.1784119376974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4.1666666666665599E-3"/>
                  <c:y val="4.35682387539484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  <c:pt idx="7">
                  <c:v>2020/2021**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217.9</c:v>
                </c:pt>
                <c:pt idx="1">
                  <c:v>220.3</c:v>
                </c:pt>
                <c:pt idx="2">
                  <c:v>231.2</c:v>
                </c:pt>
                <c:pt idx="3">
                  <c:v>252.3</c:v>
                </c:pt>
                <c:pt idx="4">
                  <c:v>255.4</c:v>
                </c:pt>
                <c:pt idx="5">
                  <c:v>282.2</c:v>
                </c:pt>
                <c:pt idx="7">
                  <c:v>196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8464128"/>
        <c:axId val="58465664"/>
      </c:barChart>
      <c:catAx>
        <c:axId val="5846412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 i="0"/>
            </a:pPr>
            <a:endParaRPr lang="ru-RU"/>
          </a:p>
        </c:txPr>
        <c:crossAx val="58465664"/>
        <c:crosses val="autoZero"/>
        <c:auto val="1"/>
        <c:lblAlgn val="ctr"/>
        <c:lblOffset val="100"/>
        <c:noMultiLvlLbl val="0"/>
      </c:catAx>
      <c:valAx>
        <c:axId val="584656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584641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6845199759001104"/>
          <c:y val="0.82823246499244607"/>
          <c:w val="0.32384434795254802"/>
          <c:h val="7.0555397233749303E-2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Производство, экспорт - импорт соевого масла,</a:t>
            </a:r>
            <a:r>
              <a:rPr lang="ru-RU" baseline="0" dirty="0"/>
              <a:t> шрота и жмыха</a:t>
            </a:r>
            <a:r>
              <a:rPr lang="ru-RU" dirty="0"/>
              <a:t> </a:t>
            </a:r>
          </a:p>
        </c:rich>
      </c:tx>
      <c:layout>
        <c:manualLayout>
          <c:xMode val="edge"/>
          <c:yMode val="edge"/>
          <c:x val="0.14312562781504165"/>
          <c:y val="1.1325251722756542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8.6563965243117297E-2"/>
          <c:y val="8.93210964659059E-2"/>
          <c:w val="0.87563915621658395"/>
          <c:h val="0.718487441634994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Производство масла</c:v>
                </c:pt>
              </c:strCache>
            </c:strRef>
          </c:tx>
          <c:spPr>
            <a:pattFill prst="pct5">
              <a:fgClr>
                <a:schemeClr val="accent4">
                  <a:lumMod val="75000"/>
                </a:schemeClr>
              </a:fgClr>
              <a:bgClr>
                <a:srgbClr val="77F04B"/>
              </a:bgClr>
            </a:pattFill>
          </c:spPr>
          <c:invertIfNegative val="0"/>
          <c:dLbls>
            <c:dLbl>
              <c:idx val="4"/>
              <c:layout>
                <c:manualLayout>
                  <c:x val="8.2348631071129802E-3"/>
                  <c:y val="1.05173365138844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месяцев)</c:v>
                </c:pt>
              </c:strCache>
            </c:strRef>
          </c:cat>
          <c:val>
            <c:numRef>
              <c:f>Лист1!$B$2:$G$2</c:f>
              <c:numCache>
                <c:formatCode>General</c:formatCode>
                <c:ptCount val="6"/>
                <c:pt idx="0">
                  <c:v>12.9</c:v>
                </c:pt>
                <c:pt idx="1">
                  <c:v>16.2</c:v>
                </c:pt>
                <c:pt idx="2">
                  <c:v>19</c:v>
                </c:pt>
                <c:pt idx="3">
                  <c:v>19.3</c:v>
                </c:pt>
                <c:pt idx="4">
                  <c:v>19.8</c:v>
                </c:pt>
                <c:pt idx="5">
                  <c:v>28.4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Экспорт масла</c:v>
                </c:pt>
              </c:strCache>
            </c:strRef>
          </c:tx>
          <c:spPr>
            <a:pattFill prst="pct10">
              <a:fgClr>
                <a:schemeClr val="accent4">
                  <a:lumMod val="50000"/>
                </a:schemeClr>
              </a:fgClr>
              <a:bgClr>
                <a:schemeClr val="accent6">
                  <a:lumMod val="60000"/>
                  <a:lumOff val="40000"/>
                </a:schemeClr>
              </a:bgClr>
            </a:pattFill>
          </c:spPr>
          <c:invertIfNegative val="0"/>
          <c:dLbls>
            <c:dLbl>
              <c:idx val="0"/>
              <c:layout>
                <c:manualLayout>
                  <c:x val="0"/>
                  <c:y val="-7.807925043919719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718467733394399E-3"/>
                  <c:y val="4.793113041232910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4900888555551499E-3"/>
                  <c:y val="1.04108228907459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месяцев)</c:v>
                </c:pt>
              </c:strCache>
            </c:strRef>
          </c:cat>
          <c:val>
            <c:numRef>
              <c:f>Лист1!$B$3:$G$3</c:f>
              <c:numCache>
                <c:formatCode>General</c:formatCode>
                <c:ptCount val="6"/>
                <c:pt idx="0">
                  <c:v>6.8</c:v>
                </c:pt>
                <c:pt idx="1">
                  <c:v>6.4</c:v>
                </c:pt>
                <c:pt idx="2">
                  <c:v>4.0999999999999996</c:v>
                </c:pt>
                <c:pt idx="3">
                  <c:v>17</c:v>
                </c:pt>
                <c:pt idx="4">
                  <c:v>11.7</c:v>
                </c:pt>
                <c:pt idx="5">
                  <c:v>16.2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Экспорт жмыха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месяцев)</c:v>
                </c:pt>
              </c:strCache>
            </c:strRef>
          </c:cat>
          <c:val>
            <c:numRef>
              <c:f>Лист1!$B$4:$G$4</c:f>
              <c:numCache>
                <c:formatCode>General</c:formatCode>
                <c:ptCount val="6"/>
                <c:pt idx="0">
                  <c:v>13.1</c:v>
                </c:pt>
                <c:pt idx="1">
                  <c:v>23.2</c:v>
                </c:pt>
                <c:pt idx="2">
                  <c:v>28.4</c:v>
                </c:pt>
                <c:pt idx="3">
                  <c:v>33.700000000000003</c:v>
                </c:pt>
                <c:pt idx="4">
                  <c:v>14.6</c:v>
                </c:pt>
                <c:pt idx="5">
                  <c:v>30.4</c:v>
                </c:pt>
              </c:numCache>
            </c:numRef>
          </c:val>
        </c:ser>
        <c:ser>
          <c:idx val="3"/>
          <c:order val="3"/>
          <c:tx>
            <c:strRef>
              <c:f>Лист1!$A$5</c:f>
              <c:strCache>
                <c:ptCount val="1"/>
                <c:pt idx="0">
                  <c:v>Импорт шрота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5.4869684499314099E-3"/>
                  <c:y val="3.20649850363403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5.13039760581444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месяцев)</c:v>
                </c:pt>
              </c:strCache>
            </c:strRef>
          </c:cat>
          <c:val>
            <c:numRef>
              <c:f>Лист1!$B$5:$G$5</c:f>
              <c:numCache>
                <c:formatCode>General</c:formatCode>
                <c:ptCount val="6"/>
                <c:pt idx="0">
                  <c:v>13.6</c:v>
                </c:pt>
                <c:pt idx="1">
                  <c:v>14.7</c:v>
                </c:pt>
                <c:pt idx="2">
                  <c:v>19.600000000000001</c:v>
                </c:pt>
                <c:pt idx="3">
                  <c:v>34.4</c:v>
                </c:pt>
                <c:pt idx="4">
                  <c:v>63.6</c:v>
                </c:pt>
                <c:pt idx="5">
                  <c:v>52.3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8845056"/>
        <c:axId val="58846592"/>
      </c:barChart>
      <c:catAx>
        <c:axId val="588450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 i="1"/>
            </a:pPr>
            <a:endParaRPr lang="ru-RU"/>
          </a:p>
        </c:txPr>
        <c:crossAx val="58846592"/>
        <c:crosses val="autoZero"/>
        <c:auto val="1"/>
        <c:lblAlgn val="ctr"/>
        <c:lblOffset val="100"/>
        <c:noMultiLvlLbl val="0"/>
      </c:catAx>
      <c:valAx>
        <c:axId val="5884659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 sz="1400" b="1" i="1" baseline="0">
                    <a:effectLst/>
                  </a:rPr>
                  <a:t>тыс. тонн</a:t>
                </a:r>
                <a:endParaRPr lang="en-US" sz="1400" i="1">
                  <a:effectLst/>
                </a:endParaRPr>
              </a:p>
            </c:rich>
          </c:tx>
          <c:layout>
            <c:manualLayout>
              <c:xMode val="edge"/>
              <c:yMode val="edge"/>
              <c:x val="2.3595690706025799E-2"/>
              <c:y val="0.35768287003028898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588450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6109091301858899"/>
          <c:y val="0.15338929416636099"/>
          <c:w val="0.19978656988863999"/>
          <c:h val="0.18746755629466799"/>
        </c:manualLayout>
      </c:layout>
      <c:overlay val="0"/>
      <c:txPr>
        <a:bodyPr/>
        <a:lstStyle/>
        <a:p>
          <a:pPr>
            <a:defRPr sz="1200" b="1" i="1" u="none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Посевные</a:t>
            </a:r>
            <a:r>
              <a:rPr lang="ru-RU" baseline="0" dirty="0"/>
              <a:t> площади и производство семян сафлора в Казахстане</a:t>
            </a:r>
            <a:endParaRPr lang="ru-RU" dirty="0"/>
          </a:p>
        </c:rich>
      </c:tx>
      <c:layout>
        <c:manualLayout>
          <c:xMode val="edge"/>
          <c:yMode val="edge"/>
          <c:x val="0.13700109455489001"/>
          <c:y val="1.7848289538919201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0043497895633501"/>
          <c:y val="7.9578588783579901E-2"/>
          <c:w val="0.86313307316241095"/>
          <c:h val="0.687896657935110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Уброчная площадь (Комстат), тыс. га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1.2500000000000001E-2"/>
                  <c:y val="-4.35682387539484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1666666666666701E-3"/>
                  <c:y val="8.713647750789669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6.9444444444444397E-3"/>
                  <c:y val="6.53523581309225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  <c:pt idx="7">
                  <c:v>2020/2021**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251.1</c:v>
                </c:pt>
                <c:pt idx="1">
                  <c:v>234.8</c:v>
                </c:pt>
                <c:pt idx="2">
                  <c:v>223.3</c:v>
                </c:pt>
                <c:pt idx="3">
                  <c:v>297.5</c:v>
                </c:pt>
                <c:pt idx="4">
                  <c:v>279.5</c:v>
                </c:pt>
                <c:pt idx="5">
                  <c:v>262.8</c:v>
                </c:pt>
                <c:pt idx="6">
                  <c:v>294.7</c:v>
                </c:pt>
                <c:pt idx="7">
                  <c:v>287.5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Валовый сбор (Комстат), тыс. тонн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6.9444444444444701E-3"/>
                  <c:y val="1.3070471626184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8888888888888E-2"/>
                  <c:y val="2.1784119376974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4.1666666666665599E-3"/>
                  <c:y val="4.35682387539484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  <c:pt idx="7">
                  <c:v>2020/2021**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135.4</c:v>
                </c:pt>
                <c:pt idx="1">
                  <c:v>148.80000000000001</c:v>
                </c:pt>
                <c:pt idx="2">
                  <c:v>167.2</c:v>
                </c:pt>
                <c:pt idx="3">
                  <c:v>224.8</c:v>
                </c:pt>
                <c:pt idx="4">
                  <c:v>214.1</c:v>
                </c:pt>
                <c:pt idx="5">
                  <c:v>199.8</c:v>
                </c:pt>
                <c:pt idx="7">
                  <c:v>179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8944512"/>
        <c:axId val="58950400"/>
      </c:barChart>
      <c:catAx>
        <c:axId val="589445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 i="0"/>
            </a:pPr>
            <a:endParaRPr lang="ru-RU"/>
          </a:p>
        </c:txPr>
        <c:crossAx val="58950400"/>
        <c:crosses val="autoZero"/>
        <c:auto val="1"/>
        <c:lblAlgn val="ctr"/>
        <c:lblOffset val="100"/>
        <c:noMultiLvlLbl val="0"/>
      </c:catAx>
      <c:valAx>
        <c:axId val="589504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589445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5595373346002909"/>
          <c:y val="0.84013132468505891"/>
          <c:w val="0.32384434795254802"/>
          <c:h val="7.0555397233749303E-2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b="1" i="0" baseline="0">
                <a:effectLst/>
              </a:rPr>
              <a:t>Экспорт семян сафлора из Казахстана</a:t>
            </a:r>
            <a:endParaRPr lang="en-US" sz="2000">
              <a:effectLst/>
            </a:endParaRPr>
          </a:p>
        </c:rich>
      </c:tx>
      <c:layout>
        <c:manualLayout>
          <c:xMode val="edge"/>
          <c:yMode val="edge"/>
          <c:x val="0.23516523985455001"/>
          <c:y val="8.1693392807146001E-4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8.5948408938936099E-2"/>
          <c:y val="6.0783554193427097E-2"/>
          <c:w val="0.86259826320228694"/>
          <c:h val="0.8189534807905465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Китай</c:v>
                </c:pt>
              </c:strCache>
            </c:strRef>
          </c:tx>
          <c:spPr>
            <a:solidFill>
              <a:srgbClr val="B7A7E4"/>
            </a:solidFill>
          </c:spPr>
          <c:invertIfNegative val="0"/>
          <c:dLbls>
            <c:dLbl>
              <c:idx val="0"/>
              <c:layout>
                <c:manualLayout>
                  <c:x val="-1.3715539706487701E-3"/>
                  <c:y val="-4.9799985425591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7155397064874E-3"/>
                  <c:y val="-5.110247726584100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4845959369603497E-3"/>
                  <c:y val="0.14269081927350399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7413799992872202E-3"/>
                  <c:y val="0.122678315965497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3700420213897601E-3"/>
                  <c:y val="-1.2843275253038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1146619119461301E-3"/>
                  <c:y val="8.727753891942270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months)</c:v>
                </c:pt>
              </c:strCache>
            </c:strRef>
          </c:cat>
          <c:val>
            <c:numRef>
              <c:f>Лист1!$B$2:$G$2</c:f>
              <c:numCache>
                <c:formatCode>General</c:formatCode>
                <c:ptCount val="6"/>
                <c:pt idx="0">
                  <c:v>16.100000000000001</c:v>
                </c:pt>
                <c:pt idx="1">
                  <c:v>22.7</c:v>
                </c:pt>
                <c:pt idx="2">
                  <c:v>44.4</c:v>
                </c:pt>
                <c:pt idx="3">
                  <c:v>41.6</c:v>
                </c:pt>
                <c:pt idx="4">
                  <c:v>21.5</c:v>
                </c:pt>
                <c:pt idx="5">
                  <c:v>36.4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Узбекистан</c:v>
                </c:pt>
              </c:strCache>
            </c:strRef>
          </c:tx>
          <c:spPr>
            <a:solidFill>
              <a:srgbClr val="E6A554"/>
            </a:solidFill>
          </c:spPr>
          <c:invertIfNegative val="0"/>
          <c:dLbls>
            <c:dLbl>
              <c:idx val="0"/>
              <c:layout>
                <c:manualLayout>
                  <c:x val="6.8577698532437201E-3"/>
                  <c:y val="-8.3887224764227697E-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6059633438701799E-2"/>
                  <c:y val="-1.968864461839979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0869856807606E-2"/>
                  <c:y val="-6.3512202231418603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1.21103324050068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7431079412975901E-3"/>
                  <c:y val="-6.928980443445540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-4.901214111145680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months)</c:v>
                </c:pt>
              </c:strCache>
            </c:strRef>
          </c:cat>
          <c:val>
            <c:numRef>
              <c:f>Лист1!$B$3:$G$3</c:f>
              <c:numCache>
                <c:formatCode>General</c:formatCode>
                <c:ptCount val="6"/>
                <c:pt idx="0">
                  <c:v>1.1000000000000001</c:v>
                </c:pt>
                <c:pt idx="1">
                  <c:v>0.7</c:v>
                </c:pt>
                <c:pt idx="2">
                  <c:v>0.5</c:v>
                </c:pt>
                <c:pt idx="3">
                  <c:v>11.9</c:v>
                </c:pt>
                <c:pt idx="4">
                  <c:v>7.8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Другие</c:v>
                </c:pt>
              </c:strCache>
            </c:strRef>
          </c:tx>
          <c:spPr>
            <a:solidFill>
              <a:srgbClr val="75CD2F"/>
            </a:solidFill>
          </c:spPr>
          <c:invertIfNegative val="0"/>
          <c:dLbls>
            <c:dLbl>
              <c:idx val="0"/>
              <c:layout>
                <c:manualLayout>
                  <c:x val="-5.4863238789706198E-3"/>
                  <c:y val="3.1819768266911101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9723237688143E-2"/>
                  <c:y val="8.2882357678986402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19459434941363E-2"/>
                  <c:y val="-1.102791766226490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1147591086843099E-2"/>
                  <c:y val="5.3541772938392403E-5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1149859010731604E-3"/>
                  <c:y val="3.4021270965094298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31985502566534E-7"/>
                  <c:y val="-5.530144094871719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months)</c:v>
                </c:pt>
              </c:strCache>
            </c:strRef>
          </c:cat>
          <c:val>
            <c:numRef>
              <c:f>Лист1!$B$4:$G$4</c:f>
              <c:numCache>
                <c:formatCode>General</c:formatCode>
                <c:ptCount val="6"/>
                <c:pt idx="0">
                  <c:v>2.9</c:v>
                </c:pt>
                <c:pt idx="1">
                  <c:v>0.7</c:v>
                </c:pt>
                <c:pt idx="2">
                  <c:v>1.4</c:v>
                </c:pt>
                <c:pt idx="3">
                  <c:v>1.6</c:v>
                </c:pt>
                <c:pt idx="4">
                  <c:v>1.5</c:v>
                </c:pt>
                <c:pt idx="5">
                  <c:v>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9102720"/>
        <c:axId val="59104256"/>
      </c:barChart>
      <c:lineChart>
        <c:grouping val="standard"/>
        <c:varyColors val="0"/>
        <c:ser>
          <c:idx val="3"/>
          <c:order val="3"/>
          <c:tx>
            <c:strRef>
              <c:f>Лист1!$A$5</c:f>
              <c:strCache>
                <c:ptCount val="1"/>
                <c:pt idx="0">
                  <c:v>Всего экспорт</c:v>
                </c:pt>
              </c:strCache>
            </c:strRef>
          </c:tx>
          <c:spPr>
            <a:ln w="76200">
              <a:solidFill>
                <a:srgbClr val="FF0000"/>
              </a:solidFill>
              <a:prstDash val="dashDot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3.0174187354272401E-2"/>
                  <c:y val="-3.8967364831953198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solidFill>
                        <a:srgbClr val="FF000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0747496914003598E-2"/>
                  <c:y val="-4.0915733073550897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solidFill>
                        <a:srgbClr val="FF000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3.5660403236867401E-2"/>
                  <c:y val="-3.5070628348757897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solidFill>
                        <a:srgbClr val="FF000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0925950125113798E-2"/>
                  <c:y val="-3.8580145820788503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solidFill>
                        <a:srgbClr val="FF0000"/>
                      </a:solidFill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81873780315933E-2"/>
                  <c:y val="-5.3244761842665397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solidFill>
                        <a:srgbClr val="FF0000"/>
                      </a:solidFill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6.0348374708544698E-2"/>
                  <c:y val="-2.92255236239649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solidFill>
                        <a:srgbClr val="FF000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months)</c:v>
                </c:pt>
              </c:strCache>
            </c:strRef>
          </c:cat>
          <c:val>
            <c:numRef>
              <c:f>Лист1!$B$5:$G$5</c:f>
              <c:numCache>
                <c:formatCode>General</c:formatCode>
                <c:ptCount val="6"/>
                <c:pt idx="0">
                  <c:v>20.100000000000001</c:v>
                </c:pt>
                <c:pt idx="1">
                  <c:v>24.1</c:v>
                </c:pt>
                <c:pt idx="2">
                  <c:v>46.3</c:v>
                </c:pt>
                <c:pt idx="3">
                  <c:v>55.1</c:v>
                </c:pt>
                <c:pt idx="4">
                  <c:v>30.8</c:v>
                </c:pt>
                <c:pt idx="5">
                  <c:v>40.299999999999997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9102720"/>
        <c:axId val="59104256"/>
      </c:lineChart>
      <c:catAx>
        <c:axId val="591027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 i="1"/>
            </a:pPr>
            <a:endParaRPr lang="ru-RU"/>
          </a:p>
        </c:txPr>
        <c:crossAx val="59104256"/>
        <c:crosses val="autoZero"/>
        <c:auto val="1"/>
        <c:lblAlgn val="ctr"/>
        <c:lblOffset val="100"/>
        <c:noMultiLvlLbl val="0"/>
      </c:catAx>
      <c:valAx>
        <c:axId val="5910425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 sz="1200" b="1" i="1" baseline="0">
                    <a:effectLst/>
                  </a:rPr>
                  <a:t>тыс. тонн</a:t>
                </a:r>
                <a:endParaRPr lang="en-US" sz="1200">
                  <a:effectLst/>
                </a:endParaRPr>
              </a:p>
            </c:rich>
          </c:tx>
          <c:layout>
            <c:manualLayout>
              <c:xMode val="edge"/>
              <c:yMode val="edge"/>
              <c:x val="2.3541589944241499E-2"/>
              <c:y val="0.40665851011195397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591027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22524804067575"/>
          <c:y val="7.1442060974721097E-2"/>
          <c:w val="0.18435305311153799"/>
          <c:h val="0.22894661547725401"/>
        </c:manualLayout>
      </c:layout>
      <c:overlay val="0"/>
      <c:txPr>
        <a:bodyPr/>
        <a:lstStyle/>
        <a:p>
          <a:pPr>
            <a:defRPr sz="1200" b="1" i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Внутренняя цена на сафлор в Казахстане, EXW, $/тонна, без</a:t>
            </a:r>
            <a:r>
              <a:rPr lang="ru-RU" baseline="0"/>
              <a:t> НДС</a:t>
            </a:r>
            <a:endParaRPr lang="ru-RU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4.5904293608868503E-2"/>
          <c:y val="6.4102564102564097E-2"/>
          <c:w val="0.90322934316754699"/>
          <c:h val="0.74928797361868205"/>
        </c:manualLayout>
      </c:layout>
      <c:lineChart>
        <c:grouping val="standard"/>
        <c:varyColors val="0"/>
        <c:ser>
          <c:idx val="1"/>
          <c:order val="0"/>
          <c:tx>
            <c:strRef>
              <c:f>Лист1!$B$1</c:f>
              <c:strCache>
                <c:ptCount val="1"/>
                <c:pt idx="0">
                  <c:v>Цена EXW, $/тонна</c:v>
                </c:pt>
              </c:strCache>
            </c:strRef>
          </c:tx>
          <c:spPr>
            <a:ln w="57150">
              <a:solidFill>
                <a:srgbClr val="FF6600"/>
              </a:solidFill>
            </a:ln>
          </c:spPr>
          <c:marker>
            <c:symbol val="square"/>
            <c:size val="8"/>
          </c:marker>
          <c:dLbls>
            <c:dLbl>
              <c:idx val="0"/>
              <c:layout>
                <c:manualLayout>
                  <c:x val="-1.8284106891701801E-2"/>
                  <c:y val="-3.41880341880341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2194092827004199E-3"/>
                  <c:y val="-2.35042735042736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0787623066104103E-2"/>
                  <c:y val="2.56410256410256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8129395218002801E-2"/>
                  <c:y val="2.3504273504273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5471167369901499E-2"/>
                  <c:y val="1.7094017094017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9381153305204003E-2"/>
                  <c:y val="-2.77777777777778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53164556962025E-2"/>
                  <c:y val="2.13675213675212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7974683544303799E-2"/>
                  <c:y val="-3.632478632478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2.39099859353024E-2"/>
                  <c:y val="3.20512820512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2.39099859353024E-2"/>
                  <c:y val="-2.9914698162729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1097046413502098E-2"/>
                  <c:y val="3.632478632478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-2.1097046413502199E-2"/>
                  <c:y val="-2.56410256410255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2.1097046413502098E-2"/>
                  <c:y val="2.1367521367521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-3.2348804500703203E-2"/>
                  <c:y val="-2.56410256410255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-5.6258790436005601E-3"/>
                  <c:y val="-3.20512820512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4.2194203572654701E-2"/>
                  <c:y val="2.350427350427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7"/>
              <c:layout>
                <c:manualLayout>
                  <c:x val="-5.3445961659855698E-2"/>
                  <c:y val="-2.56410256410255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2.2503516174402199E-2"/>
                  <c:y val="-4.27350427350422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9"/>
              <c:layout>
                <c:manualLayout>
                  <c:x val="-5.2039491898955702E-2"/>
                  <c:y val="-2.56410256410256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layout>
                <c:manualLayout>
                  <c:x val="-5.0632911392405097E-2"/>
                  <c:y val="1.7094017094017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3.6568213783403601E-2"/>
                  <c:y val="3.20512820512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2"/>
              <c:layout>
                <c:manualLayout>
                  <c:x val="-3.6568213783403601E-2"/>
                  <c:y val="-2.56410256410255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3"/>
              <c:layout>
                <c:manualLayout>
                  <c:x val="-9.8452883263009799E-3"/>
                  <c:y val="-4.27350427350435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2.1097046413502098E-2"/>
                  <c:y val="-3.41880341880341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5"/>
              <c:layout>
                <c:manualLayout>
                  <c:x val="-9.8452883263009799E-3"/>
                  <c:y val="-2.1367521367521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6"/>
              <c:layout>
                <c:manualLayout>
                  <c:x val="-1.9690576652602099E-2"/>
                  <c:y val="3.4188034188034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7"/>
              <c:layout>
                <c:manualLayout>
                  <c:x val="-5.6258790436005601E-3"/>
                  <c:y val="4.27350427350426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8"/>
              <c:layout>
                <c:manualLayout>
                  <c:x val="-4.3600562587904401E-2"/>
                  <c:y val="-2.35042735042736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-4.0787623066103999E-2"/>
                  <c:y val="-1.49572649572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1"/>
              <c:layout>
                <c:manualLayout>
                  <c:x val="-2.8129395218003798E-3"/>
                  <c:y val="-2.136752136752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>
                <c:manualLayout>
                  <c:x val="-5.2039381153305302E-2"/>
                  <c:y val="-1.9230769230769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2.6722925457102701E-2"/>
                  <c:y val="-3.41880341880341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4"/>
              <c:layout>
                <c:manualLayout>
                  <c:x val="-3.7974683544303799E-2"/>
                  <c:y val="2.3504273504273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5"/>
              <c:layout>
                <c:manualLayout>
                  <c:x val="-2.3909985935302299E-2"/>
                  <c:y val="3.41880341880341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6"/>
              <c:layout>
                <c:manualLayout>
                  <c:x val="-2.39099859353024E-2"/>
                  <c:y val="-2.56410256410255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Лист1!$A$2:$A$38</c:f>
              <c:strCache>
                <c:ptCount val="37"/>
                <c:pt idx="0">
                  <c:v>сен 17</c:v>
                </c:pt>
                <c:pt idx="1">
                  <c:v>окт 17</c:v>
                </c:pt>
                <c:pt idx="2">
                  <c:v>ноя 17</c:v>
                </c:pt>
                <c:pt idx="3">
                  <c:v>дек 17</c:v>
                </c:pt>
                <c:pt idx="4">
                  <c:v>янв 18</c:v>
                </c:pt>
                <c:pt idx="5">
                  <c:v>фев 18</c:v>
                </c:pt>
                <c:pt idx="6">
                  <c:v>мар 18</c:v>
                </c:pt>
                <c:pt idx="7">
                  <c:v>апр 18</c:v>
                </c:pt>
                <c:pt idx="8">
                  <c:v>май 18</c:v>
                </c:pt>
                <c:pt idx="9">
                  <c:v>июн 18</c:v>
                </c:pt>
                <c:pt idx="10">
                  <c:v>июл 18</c:v>
                </c:pt>
                <c:pt idx="11">
                  <c:v>авг 18</c:v>
                </c:pt>
                <c:pt idx="12">
                  <c:v>сен 18</c:v>
                </c:pt>
                <c:pt idx="13">
                  <c:v>окт 18</c:v>
                </c:pt>
                <c:pt idx="14">
                  <c:v>ноя 18</c:v>
                </c:pt>
                <c:pt idx="15">
                  <c:v>дек 18</c:v>
                </c:pt>
                <c:pt idx="16">
                  <c:v>янв 19</c:v>
                </c:pt>
                <c:pt idx="17">
                  <c:v>фев 19</c:v>
                </c:pt>
                <c:pt idx="18">
                  <c:v>мар 19</c:v>
                </c:pt>
                <c:pt idx="19">
                  <c:v>апр 19</c:v>
                </c:pt>
                <c:pt idx="20">
                  <c:v>май 19</c:v>
                </c:pt>
                <c:pt idx="21">
                  <c:v>июн 19</c:v>
                </c:pt>
                <c:pt idx="22">
                  <c:v>июл 19</c:v>
                </c:pt>
                <c:pt idx="23">
                  <c:v>авг 19</c:v>
                </c:pt>
                <c:pt idx="24">
                  <c:v> сен 19</c:v>
                </c:pt>
                <c:pt idx="25">
                  <c:v>окт 19</c:v>
                </c:pt>
                <c:pt idx="26">
                  <c:v>ноя 19</c:v>
                </c:pt>
                <c:pt idx="27">
                  <c:v>дек 19</c:v>
                </c:pt>
                <c:pt idx="28">
                  <c:v>янв 20</c:v>
                </c:pt>
                <c:pt idx="29">
                  <c:v>фев 20</c:v>
                </c:pt>
                <c:pt idx="30">
                  <c:v>мар 20</c:v>
                </c:pt>
                <c:pt idx="31">
                  <c:v>апр 20</c:v>
                </c:pt>
                <c:pt idx="32">
                  <c:v>май 20</c:v>
                </c:pt>
                <c:pt idx="33">
                  <c:v>июн 20</c:v>
                </c:pt>
                <c:pt idx="34">
                  <c:v>июл 20</c:v>
                </c:pt>
                <c:pt idx="35">
                  <c:v>авг 20</c:v>
                </c:pt>
                <c:pt idx="36">
                  <c:v>сен 20</c:v>
                </c:pt>
              </c:strCache>
            </c:strRef>
          </c:cat>
          <c:val>
            <c:numRef>
              <c:f>Лист1!$B$2:$B$38</c:f>
              <c:numCache>
                <c:formatCode>General</c:formatCode>
                <c:ptCount val="37"/>
                <c:pt idx="0">
                  <c:v>177</c:v>
                </c:pt>
                <c:pt idx="1">
                  <c:v>148</c:v>
                </c:pt>
                <c:pt idx="2">
                  <c:v>120</c:v>
                </c:pt>
                <c:pt idx="3">
                  <c:v>120</c:v>
                </c:pt>
                <c:pt idx="4">
                  <c:v>137.5</c:v>
                </c:pt>
                <c:pt idx="5">
                  <c:v>146</c:v>
                </c:pt>
                <c:pt idx="6">
                  <c:v>165</c:v>
                </c:pt>
                <c:pt idx="7">
                  <c:v>175.5</c:v>
                </c:pt>
                <c:pt idx="8">
                  <c:v>183</c:v>
                </c:pt>
                <c:pt idx="9">
                  <c:v>178.5</c:v>
                </c:pt>
                <c:pt idx="10">
                  <c:v>174</c:v>
                </c:pt>
                <c:pt idx="11">
                  <c:v>182</c:v>
                </c:pt>
                <c:pt idx="12">
                  <c:v>177</c:v>
                </c:pt>
                <c:pt idx="13">
                  <c:v>182</c:v>
                </c:pt>
                <c:pt idx="14">
                  <c:v>189</c:v>
                </c:pt>
                <c:pt idx="15">
                  <c:v>188</c:v>
                </c:pt>
                <c:pt idx="16">
                  <c:v>198</c:v>
                </c:pt>
                <c:pt idx="17">
                  <c:v>251.5</c:v>
                </c:pt>
                <c:pt idx="18">
                  <c:v>264.5</c:v>
                </c:pt>
                <c:pt idx="19">
                  <c:v>263.5</c:v>
                </c:pt>
                <c:pt idx="20">
                  <c:v>197</c:v>
                </c:pt>
                <c:pt idx="21">
                  <c:v>183</c:v>
                </c:pt>
                <c:pt idx="22">
                  <c:v>182</c:v>
                </c:pt>
                <c:pt idx="23">
                  <c:v>194</c:v>
                </c:pt>
                <c:pt idx="24">
                  <c:v>258</c:v>
                </c:pt>
                <c:pt idx="25">
                  <c:v>231</c:v>
                </c:pt>
                <c:pt idx="26">
                  <c:v>219</c:v>
                </c:pt>
                <c:pt idx="27">
                  <c:v>247.5</c:v>
                </c:pt>
                <c:pt idx="28">
                  <c:v>264</c:v>
                </c:pt>
                <c:pt idx="29">
                  <c:v>280.5</c:v>
                </c:pt>
                <c:pt idx="30">
                  <c:v>303</c:v>
                </c:pt>
                <c:pt idx="31">
                  <c:v>334</c:v>
                </c:pt>
                <c:pt idx="32">
                  <c:v>359</c:v>
                </c:pt>
                <c:pt idx="33">
                  <c:v>373</c:v>
                </c:pt>
                <c:pt idx="34">
                  <c:v>340</c:v>
                </c:pt>
                <c:pt idx="35">
                  <c:v>346</c:v>
                </c:pt>
                <c:pt idx="36">
                  <c:v>355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9234176"/>
        <c:axId val="59235712"/>
      </c:lineChart>
      <c:catAx>
        <c:axId val="59234176"/>
        <c:scaling>
          <c:orientation val="minMax"/>
        </c:scaling>
        <c:delete val="0"/>
        <c:axPos val="b"/>
        <c:numFmt formatCode="@" sourceLinked="1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ru-RU"/>
          </a:p>
        </c:txPr>
        <c:crossAx val="59235712"/>
        <c:crosses val="autoZero"/>
        <c:auto val="1"/>
        <c:lblAlgn val="ctr"/>
        <c:lblOffset val="100"/>
        <c:noMultiLvlLbl val="0"/>
      </c:catAx>
      <c:valAx>
        <c:axId val="59235712"/>
        <c:scaling>
          <c:orientation val="minMax"/>
          <c:max val="45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92341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0243884071453099"/>
          <c:y val="0.141874621441551"/>
          <c:w val="0.16736990154711701"/>
          <c:h val="4.1886062319133201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baseline="0"/>
              <a:t>Производство и экспорт растительных масел в Казахстане</a:t>
            </a:r>
            <a:endParaRPr lang="ru-RU"/>
          </a:p>
        </c:rich>
      </c:tx>
      <c:layout>
        <c:manualLayout>
          <c:xMode val="edge"/>
          <c:yMode val="edge"/>
          <c:x val="0.154331978322651"/>
          <c:y val="1.83877993608344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6.9724932551462199E-2"/>
          <c:y val="1.8714387409035398E-2"/>
          <c:w val="0.86985671214665505"/>
          <c:h val="0.781978047256528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Производство, тыс. тонн</c:v>
                </c:pt>
              </c:strCache>
            </c:strRef>
          </c:tx>
          <c:spPr>
            <a:solidFill>
              <a:srgbClr val="EAC20E"/>
            </a:solidFill>
          </c:spPr>
          <c:invertIfNegative val="0"/>
          <c:dLbls>
            <c:dLbl>
              <c:idx val="1"/>
              <c:layout>
                <c:manualLayout>
                  <c:x val="1.34372480515985E-3"/>
                  <c:y val="-2.56942385611226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437248051599499E-3"/>
                  <c:y val="-1.5811839114536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02789445729389E-3"/>
                  <c:y val="-1.380236601761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мес)</c:v>
                </c:pt>
                <c:pt idx="6">
                  <c:v>2020/21*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288.8</c:v>
                </c:pt>
                <c:pt idx="1">
                  <c:v>302.3</c:v>
                </c:pt>
                <c:pt idx="2">
                  <c:v>349.9</c:v>
                </c:pt>
                <c:pt idx="3">
                  <c:v>381.1</c:v>
                </c:pt>
                <c:pt idx="4">
                  <c:v>443.1</c:v>
                </c:pt>
                <c:pt idx="5">
                  <c:v>475.1</c:v>
                </c:pt>
                <c:pt idx="6">
                  <c:v>490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Экспорт, тыс. тонн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61184304384446E-2"/>
                  <c:y val="-2.335983910025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7617544178921E-2"/>
                  <c:y val="1.004129597941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9847936906301108E-3"/>
                  <c:y val="4.35105706657702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6663943948688801E-3"/>
                  <c:y val="7.90591955726843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3587110399161298E-3"/>
                  <c:y val="1.973989835913259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3306049724166099E-3"/>
                  <c:y val="-1.97398983591333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6791968123037599E-3"/>
                  <c:y val="-5.91932382599818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мес)</c:v>
                </c:pt>
                <c:pt idx="6">
                  <c:v>2020/21*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36.200000000000003</c:v>
                </c:pt>
                <c:pt idx="1">
                  <c:v>44.5</c:v>
                </c:pt>
                <c:pt idx="2">
                  <c:v>66.8</c:v>
                </c:pt>
                <c:pt idx="3">
                  <c:v>138</c:v>
                </c:pt>
                <c:pt idx="4">
                  <c:v>186.1</c:v>
                </c:pt>
                <c:pt idx="5">
                  <c:v>184.2</c:v>
                </c:pt>
                <c:pt idx="6">
                  <c:v>210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3449344"/>
        <c:axId val="64913408"/>
      </c:barChart>
      <c:catAx>
        <c:axId val="6344934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 b="1" i="1"/>
            </a:pPr>
            <a:endParaRPr lang="ru-RU"/>
          </a:p>
        </c:txPr>
        <c:crossAx val="64913408"/>
        <c:crosses val="autoZero"/>
        <c:auto val="1"/>
        <c:lblAlgn val="ctr"/>
        <c:lblOffset val="100"/>
        <c:noMultiLvlLbl val="0"/>
      </c:catAx>
      <c:valAx>
        <c:axId val="6491340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6344934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5.6749519115807903E-2"/>
          <c:y val="0.87187336833414697"/>
          <c:w val="0.72591272771903204"/>
          <c:h val="4.9836395709949202E-2"/>
        </c:manualLayout>
      </c:layout>
      <c:overlay val="0"/>
      <c:txPr>
        <a:bodyPr/>
        <a:lstStyle/>
        <a:p>
          <a:pPr>
            <a:defRPr sz="1400" b="1" i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Производство</a:t>
            </a:r>
            <a:r>
              <a:rPr lang="ru-RU" baseline="0"/>
              <a:t> и </a:t>
            </a:r>
            <a:r>
              <a:rPr lang="ru-RU"/>
              <a:t>экспорт сафлорового масла из Казахстана</a:t>
            </a:r>
          </a:p>
        </c:rich>
      </c:tx>
      <c:layout>
        <c:manualLayout>
          <c:xMode val="edge"/>
          <c:yMode val="edge"/>
          <c:x val="0.14724085415249"/>
          <c:y val="1.7738248730024601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8.6563965243117297E-2"/>
          <c:y val="8.93210964659059E-2"/>
          <c:w val="0.87563915621658395"/>
          <c:h val="0.718487441634994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Производство масла</c:v>
                </c:pt>
              </c:strCache>
            </c:strRef>
          </c:tx>
          <c:spPr>
            <a:solidFill>
              <a:srgbClr val="75CD2F"/>
            </a:solidFill>
          </c:spPr>
          <c:invertIfNegative val="0"/>
          <c:dLbls>
            <c:dLbl>
              <c:idx val="4"/>
              <c:layout>
                <c:manualLayout>
                  <c:x val="8.2348631071129802E-3"/>
                  <c:y val="1.05173365138844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месяцев)</c:v>
                </c:pt>
              </c:strCache>
            </c:strRef>
          </c:cat>
          <c:val>
            <c:numRef>
              <c:f>Лист1!$B$2:$G$2</c:f>
              <c:numCache>
                <c:formatCode>General</c:formatCode>
                <c:ptCount val="6"/>
                <c:pt idx="0">
                  <c:v>2.2000000000000002</c:v>
                </c:pt>
                <c:pt idx="1">
                  <c:v>3.8</c:v>
                </c:pt>
                <c:pt idx="2">
                  <c:v>5.9</c:v>
                </c:pt>
                <c:pt idx="3">
                  <c:v>10</c:v>
                </c:pt>
                <c:pt idx="4">
                  <c:v>5.9</c:v>
                </c:pt>
                <c:pt idx="5">
                  <c:v>5.5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Экспорт масла</c:v>
                </c:pt>
              </c:strCache>
            </c:strRef>
          </c:tx>
          <c:spPr>
            <a:solidFill>
              <a:srgbClr val="B7A7E4"/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-7.807925043919719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718467733394399E-3"/>
                  <c:y val="4.793113041232910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4900888555551499E-3"/>
                  <c:y val="1.04108228907459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месяцев)</c:v>
                </c:pt>
              </c:strCache>
            </c:strRef>
          </c:cat>
          <c:val>
            <c:numRef>
              <c:f>Лист1!$B$3:$G$3</c:f>
              <c:numCache>
                <c:formatCode>General</c:formatCode>
                <c:ptCount val="6"/>
                <c:pt idx="0">
                  <c:v>1.8</c:v>
                </c:pt>
                <c:pt idx="1">
                  <c:v>2.7</c:v>
                </c:pt>
                <c:pt idx="2">
                  <c:v>4.5999999999999996</c:v>
                </c:pt>
                <c:pt idx="3">
                  <c:v>8.5</c:v>
                </c:pt>
                <c:pt idx="4">
                  <c:v>4.4000000000000004</c:v>
                </c:pt>
                <c:pt idx="5">
                  <c:v>4.9000000000000004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9447168"/>
        <c:axId val="59448704"/>
      </c:barChart>
      <c:catAx>
        <c:axId val="594471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 i="1"/>
            </a:pPr>
            <a:endParaRPr lang="ru-RU"/>
          </a:p>
        </c:txPr>
        <c:crossAx val="59448704"/>
        <c:crosses val="autoZero"/>
        <c:auto val="1"/>
        <c:lblAlgn val="ctr"/>
        <c:lblOffset val="100"/>
        <c:noMultiLvlLbl val="0"/>
      </c:catAx>
      <c:valAx>
        <c:axId val="5944870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 sz="1400" b="1" i="1" baseline="0">
                    <a:effectLst/>
                  </a:rPr>
                  <a:t>тыс. тонн</a:t>
                </a:r>
                <a:endParaRPr lang="en-US" sz="1400" i="1">
                  <a:effectLst/>
                </a:endParaRPr>
              </a:p>
            </c:rich>
          </c:tx>
          <c:layout>
            <c:manualLayout>
              <c:xMode val="edge"/>
              <c:yMode val="edge"/>
              <c:x val="2.3595690706025799E-2"/>
              <c:y val="0.35768287003028898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594471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6109091301858899"/>
          <c:y val="0.15338929416636099"/>
          <c:w val="0.19978656988863999"/>
          <c:h val="9.3733778147333996E-2"/>
        </c:manualLayout>
      </c:layout>
      <c:overlay val="0"/>
      <c:txPr>
        <a:bodyPr/>
        <a:lstStyle/>
        <a:p>
          <a:pPr>
            <a:defRPr sz="1200" b="1" i="1" u="none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/>
              <a:t>Harvest</a:t>
            </a:r>
            <a:r>
              <a:rPr lang="en-US" baseline="0" dirty="0"/>
              <a:t> area &amp; Production </a:t>
            </a:r>
            <a:r>
              <a:rPr lang="en-US" baseline="0" dirty="0" smtClean="0"/>
              <a:t>of </a:t>
            </a:r>
            <a:r>
              <a:rPr lang="en-US" baseline="0" dirty="0"/>
              <a:t>Kazakh flax seed</a:t>
            </a:r>
            <a:endParaRPr lang="ru-RU" dirty="0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9.9046300768599896E-2"/>
          <c:y val="7.9578588783579901E-2"/>
          <c:w val="0.86452176186910401"/>
          <c:h val="0.666082040365801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Harvest area (Kazakhstan Statistics Committee), thousand hectares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  <c:pt idx="7">
                  <c:v>2020/2021**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556.20000000000005</c:v>
                </c:pt>
                <c:pt idx="1">
                  <c:v>622.5</c:v>
                </c:pt>
                <c:pt idx="2">
                  <c:v>633.6</c:v>
                </c:pt>
                <c:pt idx="3">
                  <c:v>858.7</c:v>
                </c:pt>
                <c:pt idx="4">
                  <c:v>1076.9000000000001</c:v>
                </c:pt>
                <c:pt idx="5">
                  <c:v>1245</c:v>
                </c:pt>
                <c:pt idx="6">
                  <c:v>1526.4</c:v>
                </c:pt>
                <c:pt idx="7">
                  <c:v>1225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Production (Kazakhstan Statistics Committee), thousand tons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  <c:pt idx="7">
                  <c:v>2020/2021**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420</c:v>
                </c:pt>
                <c:pt idx="1">
                  <c:v>491.4</c:v>
                </c:pt>
                <c:pt idx="2">
                  <c:v>561.79999999999995</c:v>
                </c:pt>
                <c:pt idx="3">
                  <c:v>683.3</c:v>
                </c:pt>
                <c:pt idx="4">
                  <c:v>933.5</c:v>
                </c:pt>
                <c:pt idx="5">
                  <c:v>1007.2</c:v>
                </c:pt>
                <c:pt idx="7">
                  <c:v>883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1228416"/>
        <c:axId val="151229952"/>
      </c:barChart>
      <c:catAx>
        <c:axId val="15122841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 i="0"/>
            </a:pPr>
            <a:endParaRPr lang="ru-RU"/>
          </a:p>
        </c:txPr>
        <c:crossAx val="151229952"/>
        <c:crosses val="autoZero"/>
        <c:auto val="1"/>
        <c:lblAlgn val="ctr"/>
        <c:lblOffset val="100"/>
        <c:noMultiLvlLbl val="0"/>
      </c:catAx>
      <c:valAx>
        <c:axId val="1512299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512284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9.7642388451443504E-2"/>
          <c:y val="0.82228309578065595"/>
          <c:w val="0.52520527121609795"/>
          <c:h val="9.6336237024941096E-2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Production and export of Flaxseed oil from Kazakhstan</a:t>
            </a:r>
            <a:endParaRPr lang="ru-RU"/>
          </a:p>
        </c:rich>
      </c:tx>
      <c:layout>
        <c:manualLayout>
          <c:xMode val="edge"/>
          <c:yMode val="edge"/>
          <c:x val="0.17193222461864899"/>
          <c:y val="1.5600624024961001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7.4214016558393298E-2"/>
          <c:y val="0.104921720490867"/>
          <c:w val="0.87703958617522704"/>
          <c:h val="0.692499997767882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Production</c:v>
                </c:pt>
              </c:strCache>
            </c:strRef>
          </c:tx>
          <c:spPr>
            <a:pattFill prst="pct5">
              <a:fgClr>
                <a:schemeClr val="accent4">
                  <a:lumMod val="50000"/>
                </a:schemeClr>
              </a:fgClr>
              <a:bgClr>
                <a:schemeClr val="tx2">
                  <a:lumMod val="40000"/>
                  <a:lumOff val="60000"/>
                </a:schemeClr>
              </a:bgClr>
            </a:pattFill>
          </c:spPr>
          <c:invertIfNegative val="0"/>
          <c:dLbls>
            <c:dLbl>
              <c:idx val="3"/>
              <c:layout>
                <c:manualLayout>
                  <c:x val="-6.85635927322591E-3"/>
                  <c:y val="-9.750543565049679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1138155639354503E-3"/>
                  <c:y val="-8.949168990381660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Лист1!$B$1:$H$1</c:f>
              <c:strCache>
                <c:ptCount val="7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</c:strCache>
            </c:strRef>
          </c:cat>
          <c:val>
            <c:numRef>
              <c:f>Лист1!$B$2:$H$2</c:f>
              <c:numCache>
                <c:formatCode>General</c:formatCode>
                <c:ptCount val="7"/>
                <c:pt idx="0">
                  <c:v>5.8</c:v>
                </c:pt>
                <c:pt idx="1">
                  <c:v>18.100000000000001</c:v>
                </c:pt>
                <c:pt idx="2">
                  <c:v>27.1</c:v>
                </c:pt>
                <c:pt idx="3">
                  <c:v>25.7</c:v>
                </c:pt>
                <c:pt idx="4">
                  <c:v>34.4</c:v>
                </c:pt>
                <c:pt idx="5">
                  <c:v>29.6</c:v>
                </c:pt>
                <c:pt idx="6">
                  <c:v>31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Export</c:v>
                </c:pt>
              </c:strCache>
            </c:strRef>
          </c:tx>
          <c:spPr>
            <a:pattFill prst="pct10">
              <a:fgClr>
                <a:schemeClr val="accent4">
                  <a:lumMod val="50000"/>
                </a:schemeClr>
              </a:fgClr>
              <a:bgClr>
                <a:schemeClr val="accent6">
                  <a:lumMod val="60000"/>
                  <a:lumOff val="40000"/>
                </a:schemeClr>
              </a:bgClr>
            </a:pattFill>
          </c:spPr>
          <c:invertIfNegative val="0"/>
          <c:dLbls>
            <c:dLbl>
              <c:idx val="1"/>
              <c:layout>
                <c:manualLayout>
                  <c:x val="1.3718117254540999E-3"/>
                  <c:y val="-4.90959008439078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6.9680739985508505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11663807890223E-3"/>
                  <c:y val="9.071323279283319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Лист1!$B$1:$H$1</c:f>
              <c:strCache>
                <c:ptCount val="7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</c:strCache>
            </c:strRef>
          </c:cat>
          <c:val>
            <c:numRef>
              <c:f>Лист1!$B$3:$H$3</c:f>
              <c:numCache>
                <c:formatCode>General</c:formatCode>
                <c:ptCount val="7"/>
                <c:pt idx="0">
                  <c:v>1</c:v>
                </c:pt>
                <c:pt idx="1">
                  <c:v>5.9</c:v>
                </c:pt>
                <c:pt idx="2">
                  <c:v>14</c:v>
                </c:pt>
                <c:pt idx="3">
                  <c:v>21.5</c:v>
                </c:pt>
                <c:pt idx="4">
                  <c:v>32.9</c:v>
                </c:pt>
                <c:pt idx="5">
                  <c:v>28.5</c:v>
                </c:pt>
                <c:pt idx="6">
                  <c:v>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7766784"/>
        <c:axId val="157768704"/>
      </c:barChart>
      <c:catAx>
        <c:axId val="1577667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 i="1"/>
            </a:pPr>
            <a:endParaRPr lang="ru-RU"/>
          </a:p>
        </c:txPr>
        <c:crossAx val="157768704"/>
        <c:crosses val="autoZero"/>
        <c:auto val="1"/>
        <c:lblAlgn val="ctr"/>
        <c:lblOffset val="100"/>
        <c:noMultiLvlLbl val="0"/>
      </c:catAx>
      <c:valAx>
        <c:axId val="15776870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sz="1400" b="1" i="1" baseline="0">
                    <a:effectLst/>
                  </a:rPr>
                  <a:t>thousand tonns</a:t>
                </a:r>
                <a:endParaRPr lang="en-US" sz="1400" i="1">
                  <a:effectLst/>
                </a:endParaRPr>
              </a:p>
            </c:rich>
          </c:tx>
          <c:layout>
            <c:manualLayout>
              <c:xMode val="edge"/>
              <c:yMode val="edge"/>
              <c:x val="2.3595690706025799E-2"/>
              <c:y val="0.35768287003028898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1577667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10073932010643"/>
          <c:y val="0.123416424630786"/>
          <c:w val="0.114628580749033"/>
          <c:h val="0.107446252855994"/>
        </c:manualLayout>
      </c:layout>
      <c:overlay val="0"/>
      <c:txPr>
        <a:bodyPr/>
        <a:lstStyle/>
        <a:p>
          <a:pPr>
            <a:defRPr sz="1200" b="1" i="1" u="none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en-US" sz="1600"/>
              <a:t>Average monthly flaxseeds prices</a:t>
            </a:r>
            <a:endParaRPr lang="ru-RU" sz="1600"/>
          </a:p>
        </c:rich>
      </c:tx>
      <c:layout>
        <c:manualLayout>
          <c:xMode val="edge"/>
          <c:yMode val="edge"/>
          <c:x val="0.33628372479267998"/>
          <c:y val="1.7400761283306102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6.2533450762937107E-2"/>
          <c:y val="7.6843029205362401E-2"/>
          <c:w val="0.91136131416191202"/>
          <c:h val="0.72609591827122699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EXW Kazakhstan**</c:v>
                </c:pt>
              </c:strCache>
            </c:strRef>
          </c:tx>
          <c:spPr>
            <a:ln>
              <a:solidFill>
                <a:srgbClr val="3366FF"/>
              </a:solidFill>
            </a:ln>
          </c:spPr>
          <c:marker>
            <c:symbol val="none"/>
          </c:marker>
          <c:dPt>
            <c:idx val="0"/>
            <c:marker>
              <c:symbol val="diamond"/>
              <c:size val="8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solidFill>
                    <a:schemeClr val="tx1"/>
                  </a:solidFill>
                </a:ln>
              </c:spPr>
            </c:marker>
            <c:bubble3D val="0"/>
          </c:dPt>
          <c:dPt>
            <c:idx val="2"/>
            <c:marker>
              <c:symbol val="diamond"/>
              <c:size val="6"/>
            </c:marker>
            <c:bubble3D val="0"/>
          </c:dPt>
          <c:dPt>
            <c:idx val="4"/>
            <c:marker>
              <c:symbol val="diamond"/>
              <c:size val="6"/>
            </c:marker>
            <c:bubble3D val="0"/>
          </c:dPt>
          <c:dPt>
            <c:idx val="6"/>
            <c:marker>
              <c:symbol val="diamond"/>
              <c:size val="6"/>
            </c:marker>
            <c:bubble3D val="0"/>
          </c:dPt>
          <c:dPt>
            <c:idx val="7"/>
            <c:bubble3D val="0"/>
          </c:dPt>
          <c:dPt>
            <c:idx val="8"/>
            <c:marker>
              <c:symbol val="diamond"/>
              <c:size val="6"/>
            </c:marker>
            <c:bubble3D val="0"/>
          </c:dPt>
          <c:dPt>
            <c:idx val="10"/>
            <c:marker>
              <c:symbol val="diamond"/>
              <c:size val="6"/>
            </c:marker>
            <c:bubble3D val="0"/>
          </c:dPt>
          <c:dPt>
            <c:idx val="12"/>
            <c:marker>
              <c:symbol val="diamond"/>
              <c:size val="6"/>
            </c:marker>
            <c:bubble3D val="0"/>
          </c:dPt>
          <c:dPt>
            <c:idx val="14"/>
            <c:marker>
              <c:symbol val="diamond"/>
              <c:size val="6"/>
            </c:marker>
            <c:bubble3D val="0"/>
          </c:dPt>
          <c:dPt>
            <c:idx val="16"/>
            <c:marker>
              <c:symbol val="diamond"/>
              <c:size val="6"/>
            </c:marker>
            <c:bubble3D val="0"/>
          </c:dPt>
          <c:dPt>
            <c:idx val="18"/>
            <c:marker>
              <c:symbol val="diamond"/>
              <c:size val="6"/>
            </c:marker>
            <c:bubble3D val="0"/>
          </c:dPt>
          <c:dPt>
            <c:idx val="19"/>
            <c:bubble3D val="0"/>
          </c:dPt>
          <c:dPt>
            <c:idx val="20"/>
            <c:marker>
              <c:symbol val="diamond"/>
              <c:size val="6"/>
            </c:marker>
            <c:bubble3D val="0"/>
          </c:dPt>
          <c:dPt>
            <c:idx val="22"/>
            <c:marker>
              <c:symbol val="diamond"/>
              <c:size val="6"/>
            </c:marker>
            <c:bubble3D val="0"/>
          </c:dPt>
          <c:dPt>
            <c:idx val="24"/>
            <c:marker>
              <c:symbol val="diamond"/>
              <c:size val="6"/>
            </c:marker>
            <c:bubble3D val="0"/>
          </c:dPt>
          <c:dPt>
            <c:idx val="26"/>
            <c:marker>
              <c:symbol val="diamond"/>
              <c:size val="6"/>
            </c:marker>
            <c:bubble3D val="0"/>
          </c:dPt>
          <c:dPt>
            <c:idx val="28"/>
            <c:marker>
              <c:symbol val="diamond"/>
              <c:size val="6"/>
            </c:marker>
            <c:bubble3D val="0"/>
          </c:dPt>
          <c:dPt>
            <c:idx val="30"/>
            <c:marker>
              <c:symbol val="diamond"/>
              <c:size val="6"/>
            </c:marker>
            <c:bubble3D val="0"/>
          </c:dPt>
          <c:dPt>
            <c:idx val="31"/>
            <c:bubble3D val="0"/>
          </c:dPt>
          <c:dPt>
            <c:idx val="32"/>
            <c:marker>
              <c:symbol val="diamond"/>
              <c:size val="6"/>
            </c:marker>
            <c:bubble3D val="0"/>
          </c:dPt>
          <c:dPt>
            <c:idx val="34"/>
            <c:marker>
              <c:symbol val="diamond"/>
              <c:size val="6"/>
            </c:marker>
            <c:bubble3D val="0"/>
          </c:dPt>
          <c:dPt>
            <c:idx val="36"/>
            <c:marker>
              <c:symbol val="diamond"/>
              <c:size val="6"/>
            </c:marker>
            <c:bubble3D val="0"/>
          </c:dPt>
          <c:dPt>
            <c:idx val="38"/>
            <c:marker>
              <c:symbol val="diamond"/>
              <c:size val="6"/>
            </c:marker>
            <c:bubble3D val="0"/>
          </c:dPt>
          <c:dPt>
            <c:idx val="40"/>
            <c:marker>
              <c:symbol val="diamond"/>
              <c:size val="6"/>
            </c:marker>
            <c:bubble3D val="0"/>
          </c:dPt>
          <c:dPt>
            <c:idx val="42"/>
            <c:marker>
              <c:symbol val="diamond"/>
              <c:size val="6"/>
            </c:marker>
            <c:bubble3D val="0"/>
          </c:dPt>
          <c:dPt>
            <c:idx val="43"/>
            <c:bubble3D val="0"/>
          </c:dPt>
          <c:dPt>
            <c:idx val="44"/>
            <c:marker>
              <c:symbol val="diamond"/>
              <c:size val="6"/>
            </c:marker>
            <c:bubble3D val="0"/>
          </c:dPt>
          <c:dPt>
            <c:idx val="46"/>
            <c:marker>
              <c:symbol val="diamond"/>
              <c:size val="6"/>
            </c:marker>
            <c:bubble3D val="0"/>
          </c:dPt>
          <c:dPt>
            <c:idx val="48"/>
            <c:marker>
              <c:symbol val="diamond"/>
              <c:size val="6"/>
            </c:marker>
            <c:bubble3D val="0"/>
          </c:dPt>
          <c:dPt>
            <c:idx val="50"/>
            <c:marker>
              <c:symbol val="diamond"/>
              <c:size val="7"/>
            </c:marker>
            <c:bubble3D val="0"/>
          </c:dPt>
          <c:dPt>
            <c:idx val="52"/>
            <c:marker>
              <c:symbol val="diamond"/>
              <c:size val="6"/>
            </c:marker>
            <c:bubble3D val="0"/>
          </c:dPt>
          <c:dPt>
            <c:idx val="54"/>
            <c:marker>
              <c:symbol val="diamond"/>
              <c:size val="6"/>
            </c:marker>
            <c:bubble3D val="0"/>
          </c:dPt>
          <c:dPt>
            <c:idx val="55"/>
            <c:bubble3D val="0"/>
          </c:dPt>
          <c:dPt>
            <c:idx val="56"/>
            <c:marker>
              <c:symbol val="diamond"/>
              <c:size val="6"/>
            </c:marker>
            <c:bubble3D val="0"/>
          </c:dPt>
          <c:dPt>
            <c:idx val="58"/>
            <c:marker>
              <c:symbol val="diamond"/>
              <c:size val="6"/>
            </c:marker>
            <c:bubble3D val="0"/>
          </c:dPt>
          <c:dPt>
            <c:idx val="60"/>
            <c:marker>
              <c:symbol val="diamond"/>
              <c:size val="6"/>
            </c:marker>
            <c:bubble3D val="0"/>
          </c:dPt>
          <c:dPt>
            <c:idx val="62"/>
            <c:marker>
              <c:symbol val="diamond"/>
              <c:size val="6"/>
            </c:marker>
            <c:bubble3D val="0"/>
          </c:dPt>
          <c:dPt>
            <c:idx val="64"/>
            <c:marker>
              <c:symbol val="diamond"/>
              <c:size val="6"/>
            </c:marker>
            <c:bubble3D val="0"/>
          </c:dPt>
          <c:dPt>
            <c:idx val="66"/>
            <c:marker>
              <c:symbol val="diamond"/>
              <c:size val="6"/>
            </c:marker>
            <c:bubble3D val="0"/>
          </c:dPt>
          <c:dPt>
            <c:idx val="68"/>
            <c:marker>
              <c:symbol val="diamond"/>
              <c:size val="6"/>
            </c:marker>
            <c:bubble3D val="0"/>
          </c:dPt>
          <c:dPt>
            <c:idx val="70"/>
            <c:marker>
              <c:symbol val="diamond"/>
              <c:size val="6"/>
            </c:marker>
            <c:bubble3D val="0"/>
          </c:dPt>
          <c:dPt>
            <c:idx val="72"/>
            <c:marker>
              <c:symbol val="diamond"/>
              <c:size val="6"/>
            </c:marker>
            <c:bubble3D val="0"/>
          </c:dPt>
          <c:dLbls>
            <c:dLbl>
              <c:idx val="0"/>
              <c:layout>
                <c:manualLayout>
                  <c:x val="-4.07493869173947E-2"/>
                  <c:y val="2.74554665795063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0269388321877403E-2"/>
                  <c:y val="-2.175095160413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7463985248042701E-2"/>
                  <c:y val="-1.82548714852731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0269388321877403E-2"/>
                  <c:y val="2.827623708537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4.0269388321877403E-2"/>
                  <c:y val="1.74007612833061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4.0767972114296003E-2"/>
                  <c:y val="1.5213677409410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3.8961152559533502E-2"/>
                  <c:y val="1.345818722088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-3.7492189127265103E-2"/>
                  <c:y val="1.9575856443719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layout>
                <c:manualLayout>
                  <c:x val="-2.4511516356227201E-2"/>
                  <c:y val="2.11516871973384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-3.8880788724571298E-2"/>
                  <c:y val="-1.522566612289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layout>
                <c:manualLayout>
                  <c:x val="-3.6103589529959103E-2"/>
                  <c:y val="2.39260467645459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2"/>
              <c:layout>
                <c:manualLayout>
                  <c:x val="-3.3689394324563299E-3"/>
                  <c:y val="2.4148694300651198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3.7435989112066997E-2"/>
                  <c:y val="1.89442225105222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6"/>
              <c:layout>
                <c:manualLayout>
                  <c:x val="-2.2217593556897799E-2"/>
                  <c:y val="2.8276065818036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8"/>
              <c:layout>
                <c:manualLayout>
                  <c:x val="-3.59891120670945E-2"/>
                  <c:y val="-2.19684611201740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-3.4714989932652901E-2"/>
                  <c:y val="2.6101141924959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>
                <c:manualLayout>
                  <c:x val="-2.22175935568979E-2"/>
                  <c:y val="2.175095160413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4"/>
              <c:layout>
                <c:manualLayout>
                  <c:x val="-2.45114774063361E-2"/>
                  <c:y val="-2.90433433100543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6"/>
              <c:layout>
                <c:manualLayout>
                  <c:x val="-2.3489638258871098E-2"/>
                  <c:y val="1.87823748785071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8"/>
              <c:layout>
                <c:manualLayout>
                  <c:x val="-2.08291032981427E-2"/>
                  <c:y val="1.9575856443719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0"/>
              <c:layout>
                <c:manualLayout>
                  <c:x val="-3.2750613525944099E-2"/>
                  <c:y val="-1.400161847632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3.1937790738040803E-2"/>
                  <c:y val="3.04513322457856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4"/>
              <c:layout>
                <c:manualLayout>
                  <c:x val="-1.9440394362285601E-2"/>
                  <c:y val="1.9575856443719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6"/>
              <c:layout>
                <c:manualLayout>
                  <c:x val="-2.08366476581596E-2"/>
                  <c:y val="-3.269219406301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8"/>
              <c:layout>
                <c:manualLayout>
                  <c:x val="-3.1861363090913503E-2"/>
                  <c:y val="3.08168167396693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0"/>
              <c:layout>
                <c:manualLayout>
                  <c:x val="-2.6017982911477801E-2"/>
                  <c:y val="-3.412261884882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2"/>
              <c:layout>
                <c:manualLayout>
                  <c:x val="-1.4146003047265401E-2"/>
                  <c:y val="1.69498143890252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4"/>
              <c:layout>
                <c:manualLayout>
                  <c:x val="-3.0579040565149099E-2"/>
                  <c:y val="-1.5920155168205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6"/>
              <c:layout>
                <c:manualLayout>
                  <c:x val="-3.0549191140734601E-2"/>
                  <c:y val="2.827623708537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8"/>
              <c:layout>
                <c:manualLayout>
                  <c:x val="-3.0434823016420899E-2"/>
                  <c:y val="-1.7618270799347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0"/>
              <c:layout>
                <c:manualLayout>
                  <c:x val="-2.2103116094033301E-2"/>
                  <c:y val="1.7183251767264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1"/>
              <c:layout>
                <c:manualLayout>
                  <c:x val="-2.77719919461213E-3"/>
                  <c:y val="-4.00782691723078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4"/>
              <c:layout>
                <c:manualLayout>
                  <c:x val="-2.7771991946122301E-2"/>
                  <c:y val="1.522566612289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6"/>
              <c:layout>
                <c:manualLayout>
                  <c:x val="-2.7771991946122301E-2"/>
                  <c:y val="-2.82764083527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8"/>
              <c:layout>
                <c:manualLayout>
                  <c:x val="-2.7771991946122301E-3"/>
                  <c:y val="-6.52562801591072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0"/>
              <c:layout>
                <c:manualLayout>
                  <c:x val="-1.52745955703673E-2"/>
                  <c:y val="-2.39260467645459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2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 i="1">
                    <a:solidFill>
                      <a:srgbClr val="0000FF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Лист1!$A$2:$A$74</c:f>
              <c:strCache>
                <c:ptCount val="73"/>
                <c:pt idx="0">
                  <c:v>sep 2014</c:v>
                </c:pt>
                <c:pt idx="1">
                  <c:v>oct 2014</c:v>
                </c:pt>
                <c:pt idx="2">
                  <c:v>nov 2014</c:v>
                </c:pt>
                <c:pt idx="3">
                  <c:v>dec 2014</c:v>
                </c:pt>
                <c:pt idx="4">
                  <c:v>jan 2015</c:v>
                </c:pt>
                <c:pt idx="5">
                  <c:v>feb 2015</c:v>
                </c:pt>
                <c:pt idx="6">
                  <c:v>mar 2015</c:v>
                </c:pt>
                <c:pt idx="7">
                  <c:v>apr 2015</c:v>
                </c:pt>
                <c:pt idx="8">
                  <c:v>may 2015</c:v>
                </c:pt>
                <c:pt idx="9">
                  <c:v>jun 2015</c:v>
                </c:pt>
                <c:pt idx="10">
                  <c:v>jul 2015</c:v>
                </c:pt>
                <c:pt idx="11">
                  <c:v>aug 2015</c:v>
                </c:pt>
                <c:pt idx="12">
                  <c:v>sep 2015</c:v>
                </c:pt>
                <c:pt idx="13">
                  <c:v>oct 2015</c:v>
                </c:pt>
                <c:pt idx="14">
                  <c:v>nov 2015</c:v>
                </c:pt>
                <c:pt idx="15">
                  <c:v>dec 2015</c:v>
                </c:pt>
                <c:pt idx="16">
                  <c:v>jan 2016</c:v>
                </c:pt>
                <c:pt idx="17">
                  <c:v>feb 2016</c:v>
                </c:pt>
                <c:pt idx="18">
                  <c:v>mar 2016</c:v>
                </c:pt>
                <c:pt idx="19">
                  <c:v>apr 2016</c:v>
                </c:pt>
                <c:pt idx="20">
                  <c:v>may 2016</c:v>
                </c:pt>
                <c:pt idx="21">
                  <c:v>jun 2016</c:v>
                </c:pt>
                <c:pt idx="22">
                  <c:v>jul 2016</c:v>
                </c:pt>
                <c:pt idx="23">
                  <c:v>aug 2016</c:v>
                </c:pt>
                <c:pt idx="24">
                  <c:v>sep 2016</c:v>
                </c:pt>
                <c:pt idx="25">
                  <c:v>oct 2016</c:v>
                </c:pt>
                <c:pt idx="26">
                  <c:v>nov 2016</c:v>
                </c:pt>
                <c:pt idx="27">
                  <c:v>dec 2016</c:v>
                </c:pt>
                <c:pt idx="28">
                  <c:v>jan 2017</c:v>
                </c:pt>
                <c:pt idx="29">
                  <c:v>feb 2017</c:v>
                </c:pt>
                <c:pt idx="30">
                  <c:v>mar 2017</c:v>
                </c:pt>
                <c:pt idx="31">
                  <c:v>apr 2017</c:v>
                </c:pt>
                <c:pt idx="32">
                  <c:v>may 2017</c:v>
                </c:pt>
                <c:pt idx="33">
                  <c:v>jun 2017</c:v>
                </c:pt>
                <c:pt idx="34">
                  <c:v>jul 2017</c:v>
                </c:pt>
                <c:pt idx="35">
                  <c:v>aug 2017</c:v>
                </c:pt>
                <c:pt idx="36">
                  <c:v>sep 2017</c:v>
                </c:pt>
                <c:pt idx="37">
                  <c:v>oct 2017</c:v>
                </c:pt>
                <c:pt idx="38">
                  <c:v>nov 2017</c:v>
                </c:pt>
                <c:pt idx="39">
                  <c:v>dec 2017</c:v>
                </c:pt>
                <c:pt idx="40">
                  <c:v>jan 2018</c:v>
                </c:pt>
                <c:pt idx="41">
                  <c:v>feb 2018</c:v>
                </c:pt>
                <c:pt idx="42">
                  <c:v>mar 2018</c:v>
                </c:pt>
                <c:pt idx="43">
                  <c:v>apr 2018</c:v>
                </c:pt>
                <c:pt idx="44">
                  <c:v>may 2018</c:v>
                </c:pt>
                <c:pt idx="45">
                  <c:v>jun 2018</c:v>
                </c:pt>
                <c:pt idx="46">
                  <c:v>jul 2018</c:v>
                </c:pt>
                <c:pt idx="47">
                  <c:v>aug 2018</c:v>
                </c:pt>
                <c:pt idx="48">
                  <c:v>sep 2018</c:v>
                </c:pt>
                <c:pt idx="49">
                  <c:v>oct 2018</c:v>
                </c:pt>
                <c:pt idx="50">
                  <c:v>nov 2018</c:v>
                </c:pt>
                <c:pt idx="51">
                  <c:v>dec 2018</c:v>
                </c:pt>
                <c:pt idx="52">
                  <c:v>jan 2019</c:v>
                </c:pt>
                <c:pt idx="53">
                  <c:v>feb 2019</c:v>
                </c:pt>
                <c:pt idx="54">
                  <c:v>mar 2019</c:v>
                </c:pt>
                <c:pt idx="55">
                  <c:v>apr 2019</c:v>
                </c:pt>
                <c:pt idx="56">
                  <c:v>may 2019</c:v>
                </c:pt>
                <c:pt idx="57">
                  <c:v>jun 2019</c:v>
                </c:pt>
                <c:pt idx="58">
                  <c:v>jul 2019</c:v>
                </c:pt>
                <c:pt idx="59">
                  <c:v>aug 2019</c:v>
                </c:pt>
                <c:pt idx="60">
                  <c:v>sep 2019</c:v>
                </c:pt>
                <c:pt idx="61">
                  <c:v>oct 2019</c:v>
                </c:pt>
                <c:pt idx="62">
                  <c:v>nov 2019</c:v>
                </c:pt>
                <c:pt idx="63">
                  <c:v>dec 2019</c:v>
                </c:pt>
                <c:pt idx="64">
                  <c:v>jan 2020</c:v>
                </c:pt>
                <c:pt idx="65">
                  <c:v>feb 2020</c:v>
                </c:pt>
                <c:pt idx="66">
                  <c:v>mar 2020</c:v>
                </c:pt>
                <c:pt idx="67">
                  <c:v>apr 2020</c:v>
                </c:pt>
                <c:pt idx="68">
                  <c:v>may 2020</c:v>
                </c:pt>
                <c:pt idx="69">
                  <c:v>jun 2020</c:v>
                </c:pt>
                <c:pt idx="70">
                  <c:v>jul 2020</c:v>
                </c:pt>
                <c:pt idx="71">
                  <c:v>aug 2020</c:v>
                </c:pt>
                <c:pt idx="72">
                  <c:v>sep 2020</c:v>
                </c:pt>
              </c:strCache>
            </c:strRef>
          </c:cat>
          <c:val>
            <c:numRef>
              <c:f>Лист1!$B$2:$B$74</c:f>
              <c:numCache>
                <c:formatCode>General</c:formatCode>
                <c:ptCount val="73"/>
                <c:pt idx="0">
                  <c:v>306</c:v>
                </c:pt>
                <c:pt idx="1">
                  <c:v>317</c:v>
                </c:pt>
                <c:pt idx="2">
                  <c:v>338</c:v>
                </c:pt>
                <c:pt idx="3">
                  <c:v>349</c:v>
                </c:pt>
                <c:pt idx="4">
                  <c:v>394</c:v>
                </c:pt>
                <c:pt idx="5">
                  <c:v>383</c:v>
                </c:pt>
                <c:pt idx="6">
                  <c:v>369</c:v>
                </c:pt>
                <c:pt idx="7">
                  <c:v>348</c:v>
                </c:pt>
                <c:pt idx="8">
                  <c:v>338</c:v>
                </c:pt>
                <c:pt idx="9">
                  <c:v>330</c:v>
                </c:pt>
                <c:pt idx="10">
                  <c:v>319</c:v>
                </c:pt>
                <c:pt idx="11">
                  <c:v>302</c:v>
                </c:pt>
                <c:pt idx="12">
                  <c:v>273</c:v>
                </c:pt>
                <c:pt idx="13">
                  <c:v>285</c:v>
                </c:pt>
                <c:pt idx="14">
                  <c:v>254</c:v>
                </c:pt>
                <c:pt idx="15">
                  <c:v>276</c:v>
                </c:pt>
                <c:pt idx="16">
                  <c:v>273</c:v>
                </c:pt>
                <c:pt idx="17">
                  <c:v>280</c:v>
                </c:pt>
                <c:pt idx="18">
                  <c:v>291</c:v>
                </c:pt>
                <c:pt idx="19">
                  <c:v>305</c:v>
                </c:pt>
                <c:pt idx="20">
                  <c:v>293</c:v>
                </c:pt>
                <c:pt idx="21">
                  <c:v>287</c:v>
                </c:pt>
                <c:pt idx="22">
                  <c:v>311</c:v>
                </c:pt>
                <c:pt idx="23">
                  <c:v>278</c:v>
                </c:pt>
                <c:pt idx="24">
                  <c:v>251</c:v>
                </c:pt>
                <c:pt idx="25">
                  <c:v>269</c:v>
                </c:pt>
                <c:pt idx="26">
                  <c:v>280</c:v>
                </c:pt>
                <c:pt idx="27">
                  <c:v>289</c:v>
                </c:pt>
                <c:pt idx="28">
                  <c:v>302</c:v>
                </c:pt>
                <c:pt idx="29">
                  <c:v>281</c:v>
                </c:pt>
                <c:pt idx="30">
                  <c:v>277</c:v>
                </c:pt>
                <c:pt idx="31">
                  <c:v>267</c:v>
                </c:pt>
                <c:pt idx="32">
                  <c:v>255</c:v>
                </c:pt>
                <c:pt idx="33">
                  <c:v>263</c:v>
                </c:pt>
                <c:pt idx="34">
                  <c:v>258</c:v>
                </c:pt>
                <c:pt idx="35">
                  <c:v>245</c:v>
                </c:pt>
                <c:pt idx="36">
                  <c:v>259</c:v>
                </c:pt>
                <c:pt idx="37">
                  <c:v>255</c:v>
                </c:pt>
                <c:pt idx="38">
                  <c:v>251</c:v>
                </c:pt>
                <c:pt idx="39">
                  <c:v>258</c:v>
                </c:pt>
                <c:pt idx="40">
                  <c:v>274</c:v>
                </c:pt>
                <c:pt idx="41">
                  <c:v>294</c:v>
                </c:pt>
                <c:pt idx="42">
                  <c:v>282</c:v>
                </c:pt>
                <c:pt idx="43">
                  <c:v>291</c:v>
                </c:pt>
                <c:pt idx="44">
                  <c:v>289</c:v>
                </c:pt>
                <c:pt idx="45">
                  <c:v>319</c:v>
                </c:pt>
                <c:pt idx="46">
                  <c:v>311</c:v>
                </c:pt>
                <c:pt idx="47">
                  <c:v>278</c:v>
                </c:pt>
                <c:pt idx="48">
                  <c:v>282</c:v>
                </c:pt>
                <c:pt idx="49">
                  <c:v>286</c:v>
                </c:pt>
                <c:pt idx="50">
                  <c:v>283</c:v>
                </c:pt>
                <c:pt idx="51">
                  <c:v>280</c:v>
                </c:pt>
                <c:pt idx="52">
                  <c:v>294</c:v>
                </c:pt>
                <c:pt idx="53">
                  <c:v>306</c:v>
                </c:pt>
                <c:pt idx="54">
                  <c:v>327</c:v>
                </c:pt>
                <c:pt idx="55">
                  <c:v>325</c:v>
                </c:pt>
                <c:pt idx="56">
                  <c:v>332</c:v>
                </c:pt>
                <c:pt idx="57">
                  <c:v>323</c:v>
                </c:pt>
                <c:pt idx="58">
                  <c:v>325</c:v>
                </c:pt>
                <c:pt idx="59">
                  <c:v>323</c:v>
                </c:pt>
                <c:pt idx="60">
                  <c:v>295</c:v>
                </c:pt>
                <c:pt idx="61">
                  <c:v>330</c:v>
                </c:pt>
                <c:pt idx="62">
                  <c:v>357</c:v>
                </c:pt>
                <c:pt idx="63">
                  <c:v>389</c:v>
                </c:pt>
                <c:pt idx="64">
                  <c:v>382</c:v>
                </c:pt>
                <c:pt idx="65">
                  <c:v>417</c:v>
                </c:pt>
                <c:pt idx="66">
                  <c:v>413</c:v>
                </c:pt>
                <c:pt idx="67">
                  <c:v>398</c:v>
                </c:pt>
                <c:pt idx="68">
                  <c:v>469</c:v>
                </c:pt>
                <c:pt idx="69">
                  <c:v>464</c:v>
                </c:pt>
                <c:pt idx="70">
                  <c:v>436</c:v>
                </c:pt>
                <c:pt idx="71">
                  <c:v>445</c:v>
                </c:pt>
                <c:pt idx="72">
                  <c:v>462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N W Europe*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Pt>
            <c:idx val="0"/>
            <c:marker>
              <c:symbol val="circle"/>
              <c:size val="6"/>
            </c:marker>
            <c:bubble3D val="0"/>
          </c:dPt>
          <c:dPt>
            <c:idx val="2"/>
            <c:marker>
              <c:symbol val="circle"/>
              <c:size val="6"/>
            </c:marker>
            <c:bubble3D val="0"/>
          </c:dPt>
          <c:dPt>
            <c:idx val="4"/>
            <c:marker>
              <c:symbol val="circle"/>
              <c:size val="6"/>
            </c:marker>
            <c:bubble3D val="0"/>
          </c:dPt>
          <c:dPt>
            <c:idx val="6"/>
            <c:marker>
              <c:symbol val="circle"/>
              <c:size val="6"/>
            </c:marker>
            <c:bubble3D val="0"/>
          </c:dPt>
          <c:dPt>
            <c:idx val="7"/>
            <c:bubble3D val="0"/>
          </c:dPt>
          <c:dPt>
            <c:idx val="8"/>
            <c:marker>
              <c:symbol val="circle"/>
              <c:size val="6"/>
            </c:marker>
            <c:bubble3D val="0"/>
          </c:dPt>
          <c:dPt>
            <c:idx val="10"/>
            <c:marker>
              <c:symbol val="circle"/>
              <c:size val="6"/>
            </c:marker>
            <c:bubble3D val="0"/>
          </c:dPt>
          <c:dPt>
            <c:idx val="12"/>
            <c:marker>
              <c:symbol val="circle"/>
              <c:size val="6"/>
            </c:marker>
            <c:bubble3D val="0"/>
          </c:dPt>
          <c:dPt>
            <c:idx val="14"/>
            <c:marker>
              <c:symbol val="circle"/>
              <c:size val="6"/>
            </c:marker>
            <c:bubble3D val="0"/>
          </c:dPt>
          <c:dPt>
            <c:idx val="16"/>
            <c:marker>
              <c:symbol val="circle"/>
              <c:size val="6"/>
            </c:marker>
            <c:bubble3D val="0"/>
          </c:dPt>
          <c:dPt>
            <c:idx val="18"/>
            <c:marker>
              <c:symbol val="circle"/>
              <c:size val="6"/>
            </c:marker>
            <c:bubble3D val="0"/>
          </c:dPt>
          <c:dPt>
            <c:idx val="19"/>
            <c:bubble3D val="0"/>
          </c:dPt>
          <c:dPt>
            <c:idx val="20"/>
            <c:marker>
              <c:symbol val="circle"/>
              <c:size val="6"/>
            </c:marker>
            <c:bubble3D val="0"/>
          </c:dPt>
          <c:dPt>
            <c:idx val="22"/>
            <c:marker>
              <c:symbol val="circle"/>
              <c:size val="6"/>
            </c:marker>
            <c:bubble3D val="0"/>
          </c:dPt>
          <c:dPt>
            <c:idx val="24"/>
            <c:marker>
              <c:symbol val="circle"/>
              <c:size val="6"/>
            </c:marker>
            <c:bubble3D val="0"/>
          </c:dPt>
          <c:dPt>
            <c:idx val="26"/>
            <c:marker>
              <c:symbol val="circle"/>
              <c:size val="6"/>
            </c:marker>
            <c:bubble3D val="0"/>
          </c:dPt>
          <c:dPt>
            <c:idx val="28"/>
            <c:marker>
              <c:symbol val="circle"/>
              <c:size val="6"/>
            </c:marker>
            <c:bubble3D val="0"/>
          </c:dPt>
          <c:dPt>
            <c:idx val="30"/>
            <c:marker>
              <c:symbol val="circle"/>
              <c:size val="6"/>
            </c:marker>
            <c:bubble3D val="0"/>
          </c:dPt>
          <c:dPt>
            <c:idx val="31"/>
            <c:bubble3D val="0"/>
          </c:dPt>
          <c:dPt>
            <c:idx val="32"/>
            <c:marker>
              <c:symbol val="circle"/>
              <c:size val="6"/>
            </c:marker>
            <c:bubble3D val="0"/>
          </c:dPt>
          <c:dPt>
            <c:idx val="34"/>
            <c:marker>
              <c:symbol val="circle"/>
              <c:size val="6"/>
            </c:marker>
            <c:bubble3D val="0"/>
          </c:dPt>
          <c:dPt>
            <c:idx val="36"/>
            <c:marker>
              <c:symbol val="circle"/>
              <c:size val="6"/>
            </c:marker>
            <c:bubble3D val="0"/>
          </c:dPt>
          <c:dPt>
            <c:idx val="38"/>
            <c:marker>
              <c:symbol val="circle"/>
              <c:size val="6"/>
            </c:marker>
            <c:bubble3D val="0"/>
          </c:dPt>
          <c:dPt>
            <c:idx val="40"/>
            <c:marker>
              <c:symbol val="circle"/>
              <c:size val="6"/>
            </c:marker>
            <c:bubble3D val="0"/>
          </c:dPt>
          <c:dPt>
            <c:idx val="42"/>
            <c:marker>
              <c:symbol val="circle"/>
              <c:size val="6"/>
            </c:marker>
            <c:bubble3D val="0"/>
          </c:dPt>
          <c:dPt>
            <c:idx val="43"/>
            <c:bubble3D val="0"/>
          </c:dPt>
          <c:dPt>
            <c:idx val="44"/>
            <c:marker>
              <c:symbol val="circle"/>
              <c:size val="6"/>
            </c:marker>
            <c:bubble3D val="0"/>
          </c:dPt>
          <c:dPt>
            <c:idx val="46"/>
            <c:marker>
              <c:symbol val="circle"/>
              <c:size val="6"/>
            </c:marker>
            <c:bubble3D val="0"/>
          </c:dPt>
          <c:dPt>
            <c:idx val="48"/>
            <c:marker>
              <c:symbol val="circle"/>
              <c:size val="6"/>
            </c:marker>
            <c:bubble3D val="0"/>
          </c:dPt>
          <c:dPt>
            <c:idx val="50"/>
            <c:marker>
              <c:symbol val="circle"/>
              <c:size val="6"/>
            </c:marker>
            <c:bubble3D val="0"/>
          </c:dPt>
          <c:dPt>
            <c:idx val="52"/>
            <c:marker>
              <c:symbol val="circle"/>
              <c:size val="6"/>
            </c:marker>
            <c:bubble3D val="0"/>
          </c:dPt>
          <c:dPt>
            <c:idx val="54"/>
            <c:marker>
              <c:symbol val="circle"/>
              <c:size val="6"/>
            </c:marker>
            <c:bubble3D val="0"/>
          </c:dPt>
          <c:dPt>
            <c:idx val="55"/>
            <c:bubble3D val="0"/>
          </c:dPt>
          <c:dPt>
            <c:idx val="56"/>
            <c:marker>
              <c:symbol val="circle"/>
              <c:size val="6"/>
            </c:marker>
            <c:bubble3D val="0"/>
          </c:dPt>
          <c:dPt>
            <c:idx val="58"/>
            <c:marker>
              <c:symbol val="circle"/>
              <c:size val="6"/>
            </c:marker>
            <c:bubble3D val="0"/>
          </c:dPt>
          <c:dPt>
            <c:idx val="60"/>
            <c:marker>
              <c:symbol val="circle"/>
              <c:size val="6"/>
            </c:marker>
            <c:bubble3D val="0"/>
          </c:dPt>
          <c:dPt>
            <c:idx val="62"/>
            <c:marker>
              <c:symbol val="circle"/>
              <c:size val="6"/>
            </c:marker>
            <c:bubble3D val="0"/>
          </c:dPt>
          <c:dPt>
            <c:idx val="64"/>
            <c:marker>
              <c:symbol val="circle"/>
              <c:size val="6"/>
            </c:marker>
            <c:bubble3D val="0"/>
          </c:dPt>
          <c:dPt>
            <c:idx val="66"/>
            <c:marker>
              <c:symbol val="circle"/>
              <c:size val="6"/>
            </c:marker>
            <c:bubble3D val="0"/>
          </c:dPt>
          <c:dPt>
            <c:idx val="68"/>
            <c:marker>
              <c:symbol val="circle"/>
              <c:size val="6"/>
            </c:marker>
            <c:bubble3D val="0"/>
          </c:dPt>
          <c:dPt>
            <c:idx val="70"/>
            <c:marker>
              <c:symbol val="circle"/>
              <c:size val="6"/>
            </c:marker>
            <c:bubble3D val="0"/>
          </c:dPt>
          <c:dPt>
            <c:idx val="72"/>
            <c:marker>
              <c:symbol val="circle"/>
              <c:size val="6"/>
            </c:marker>
            <c:bubble3D val="0"/>
          </c:dPt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52745955703673E-2"/>
                  <c:y val="1.087547580206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01549108590128E-2"/>
                  <c:y val="-4.1326808047852104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52745955703673E-2"/>
                  <c:y val="-2.6101141924959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3885995973061199E-2"/>
                  <c:y val="-1.522566612289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1.3591219239648801E-2"/>
                  <c:y val="1.72462781467161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1.34928145437767E-2"/>
                  <c:y val="-3.32721052609043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-3.7492189127265201E-2"/>
                  <c:y val="1.9575856443719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layout>
                <c:manualLayout>
                  <c:x val="-1.65487177048089E-2"/>
                  <c:y val="-2.5883632408917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-4.0269388321877403E-2"/>
                  <c:y val="1.9575856443719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layout>
                <c:manualLayout>
                  <c:x val="-2.3606193154204001E-2"/>
                  <c:y val="-2.17509516041325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2"/>
              <c:layout>
                <c:manualLayout>
                  <c:x val="-2.66272173174771E-3"/>
                  <c:y val="2.17338248705861E-4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4.0922358148264198E-2"/>
                  <c:y val="-3.58813631167229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6"/>
              <c:layout>
                <c:manualLayout>
                  <c:x val="-3.6103589529958999E-2"/>
                  <c:y val="-1.9576027711054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8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-4.1657987919183501E-2"/>
                  <c:y val="2.6101141924959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>
                <c:manualLayout>
                  <c:x val="-1.6663195167673402E-2"/>
                  <c:y val="-3.26265986735344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4"/>
              <c:layout>
                <c:manualLayout>
                  <c:x val="-3.423171353737E-2"/>
                  <c:y val="1.4901970858862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6"/>
              <c:layout>
                <c:manualLayout>
                  <c:x val="-2.8729797652610599E-2"/>
                  <c:y val="-6.35694681721065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8"/>
              <c:layout>
                <c:manualLayout>
                  <c:x val="-2.91607008819794E-2"/>
                  <c:y val="-2.39260467645459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0"/>
              <c:layout>
                <c:manualLayout>
                  <c:x val="-1.65487177048089E-2"/>
                  <c:y val="1.7618270799347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2.7771991946122301E-2"/>
                  <c:y val="-3.48016938339476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4"/>
              <c:layout>
                <c:manualLayout>
                  <c:x val="-2.9160591543428399E-2"/>
                  <c:y val="2.8276065818036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6"/>
              <c:layout>
                <c:manualLayout>
                  <c:x val="-2.07145164967272E-2"/>
                  <c:y val="-2.80587275693311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8"/>
              <c:layout>
                <c:manualLayout>
                  <c:x val="-2.3869699062039201E-2"/>
                  <c:y val="-3.34399472496606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0"/>
              <c:layout>
                <c:manualLayout>
                  <c:x val="-2.5373432153515601E-2"/>
                  <c:y val="-2.61391632734325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2"/>
              <c:layout>
                <c:manualLayout>
                  <c:x val="-2.6643399423020499E-2"/>
                  <c:y val="-2.9382795339815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4"/>
              <c:layout>
                <c:manualLayout>
                  <c:x val="-2.78824238826011E-2"/>
                  <c:y val="-2.293355255552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6"/>
              <c:layout>
                <c:manualLayout>
                  <c:x val="-2.7771991946122201E-2"/>
                  <c:y val="-1.9575856443719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8"/>
              <c:layout>
                <c:manualLayout>
                  <c:x val="-1.65487177048089E-2"/>
                  <c:y val="-1.71834230346003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0"/>
              <c:layout>
                <c:manualLayout>
                  <c:x val="-1.4556459967603E-2"/>
                  <c:y val="8.0507636382319697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1"/>
              <c:layout>
                <c:manualLayout>
                  <c:x val="-2.6383392348816301E-2"/>
                  <c:y val="-6.542069680115439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4"/>
              <c:layout>
                <c:manualLayout>
                  <c:x val="-3.8880788724571298E-2"/>
                  <c:y val="-1.08756470694018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6"/>
              <c:layout>
                <c:manualLayout>
                  <c:x val="-3.8880788724571201E-2"/>
                  <c:y val="-1.9575856443719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8"/>
              <c:layout>
                <c:manualLayout>
                  <c:x val="-2.9160591543428399E-2"/>
                  <c:y val="-1.9575856443719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0"/>
              <c:layout>
                <c:manualLayout>
                  <c:x val="-2.7771991946122301E-2"/>
                  <c:y val="-3.04513322457856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2"/>
              <c:layout>
                <c:manualLayout>
                  <c:x val="-1.6663195167673402E-2"/>
                  <c:y val="-2.175095160413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 i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Лист1!$A$2:$A$74</c:f>
              <c:strCache>
                <c:ptCount val="73"/>
                <c:pt idx="0">
                  <c:v>sep 2014</c:v>
                </c:pt>
                <c:pt idx="1">
                  <c:v>oct 2014</c:v>
                </c:pt>
                <c:pt idx="2">
                  <c:v>nov 2014</c:v>
                </c:pt>
                <c:pt idx="3">
                  <c:v>dec 2014</c:v>
                </c:pt>
                <c:pt idx="4">
                  <c:v>jan 2015</c:v>
                </c:pt>
                <c:pt idx="5">
                  <c:v>feb 2015</c:v>
                </c:pt>
                <c:pt idx="6">
                  <c:v>mar 2015</c:v>
                </c:pt>
                <c:pt idx="7">
                  <c:v>apr 2015</c:v>
                </c:pt>
                <c:pt idx="8">
                  <c:v>may 2015</c:v>
                </c:pt>
                <c:pt idx="9">
                  <c:v>jun 2015</c:v>
                </c:pt>
                <c:pt idx="10">
                  <c:v>jul 2015</c:v>
                </c:pt>
                <c:pt idx="11">
                  <c:v>aug 2015</c:v>
                </c:pt>
                <c:pt idx="12">
                  <c:v>sep 2015</c:v>
                </c:pt>
                <c:pt idx="13">
                  <c:v>oct 2015</c:v>
                </c:pt>
                <c:pt idx="14">
                  <c:v>nov 2015</c:v>
                </c:pt>
                <c:pt idx="15">
                  <c:v>dec 2015</c:v>
                </c:pt>
                <c:pt idx="16">
                  <c:v>jan 2016</c:v>
                </c:pt>
                <c:pt idx="17">
                  <c:v>feb 2016</c:v>
                </c:pt>
                <c:pt idx="18">
                  <c:v>mar 2016</c:v>
                </c:pt>
                <c:pt idx="19">
                  <c:v>apr 2016</c:v>
                </c:pt>
                <c:pt idx="20">
                  <c:v>may 2016</c:v>
                </c:pt>
                <c:pt idx="21">
                  <c:v>jun 2016</c:v>
                </c:pt>
                <c:pt idx="22">
                  <c:v>jul 2016</c:v>
                </c:pt>
                <c:pt idx="23">
                  <c:v>aug 2016</c:v>
                </c:pt>
                <c:pt idx="24">
                  <c:v>sep 2016</c:v>
                </c:pt>
                <c:pt idx="25">
                  <c:v>oct 2016</c:v>
                </c:pt>
                <c:pt idx="26">
                  <c:v>nov 2016</c:v>
                </c:pt>
                <c:pt idx="27">
                  <c:v>dec 2016</c:v>
                </c:pt>
                <c:pt idx="28">
                  <c:v>jan 2017</c:v>
                </c:pt>
                <c:pt idx="29">
                  <c:v>feb 2017</c:v>
                </c:pt>
                <c:pt idx="30">
                  <c:v>mar 2017</c:v>
                </c:pt>
                <c:pt idx="31">
                  <c:v>apr 2017</c:v>
                </c:pt>
                <c:pt idx="32">
                  <c:v>may 2017</c:v>
                </c:pt>
                <c:pt idx="33">
                  <c:v>jun 2017</c:v>
                </c:pt>
                <c:pt idx="34">
                  <c:v>jul 2017</c:v>
                </c:pt>
                <c:pt idx="35">
                  <c:v>aug 2017</c:v>
                </c:pt>
                <c:pt idx="36">
                  <c:v>sep 2017</c:v>
                </c:pt>
                <c:pt idx="37">
                  <c:v>oct 2017</c:v>
                </c:pt>
                <c:pt idx="38">
                  <c:v>nov 2017</c:v>
                </c:pt>
                <c:pt idx="39">
                  <c:v>dec 2017</c:v>
                </c:pt>
                <c:pt idx="40">
                  <c:v>jan 2018</c:v>
                </c:pt>
                <c:pt idx="41">
                  <c:v>feb 2018</c:v>
                </c:pt>
                <c:pt idx="42">
                  <c:v>mar 2018</c:v>
                </c:pt>
                <c:pt idx="43">
                  <c:v>apr 2018</c:v>
                </c:pt>
                <c:pt idx="44">
                  <c:v>may 2018</c:v>
                </c:pt>
                <c:pt idx="45">
                  <c:v>jun 2018</c:v>
                </c:pt>
                <c:pt idx="46">
                  <c:v>jul 2018</c:v>
                </c:pt>
                <c:pt idx="47">
                  <c:v>aug 2018</c:v>
                </c:pt>
                <c:pt idx="48">
                  <c:v>sep 2018</c:v>
                </c:pt>
                <c:pt idx="49">
                  <c:v>oct 2018</c:v>
                </c:pt>
                <c:pt idx="50">
                  <c:v>nov 2018</c:v>
                </c:pt>
                <c:pt idx="51">
                  <c:v>dec 2018</c:v>
                </c:pt>
                <c:pt idx="52">
                  <c:v>jan 2019</c:v>
                </c:pt>
                <c:pt idx="53">
                  <c:v>feb 2019</c:v>
                </c:pt>
                <c:pt idx="54">
                  <c:v>mar 2019</c:v>
                </c:pt>
                <c:pt idx="55">
                  <c:v>apr 2019</c:v>
                </c:pt>
                <c:pt idx="56">
                  <c:v>may 2019</c:v>
                </c:pt>
                <c:pt idx="57">
                  <c:v>jun 2019</c:v>
                </c:pt>
                <c:pt idx="58">
                  <c:v>jul 2019</c:v>
                </c:pt>
                <c:pt idx="59">
                  <c:v>aug 2019</c:v>
                </c:pt>
                <c:pt idx="60">
                  <c:v>sep 2019</c:v>
                </c:pt>
                <c:pt idx="61">
                  <c:v>oct 2019</c:v>
                </c:pt>
                <c:pt idx="62">
                  <c:v>nov 2019</c:v>
                </c:pt>
                <c:pt idx="63">
                  <c:v>dec 2019</c:v>
                </c:pt>
                <c:pt idx="64">
                  <c:v>jan 2020</c:v>
                </c:pt>
                <c:pt idx="65">
                  <c:v>feb 2020</c:v>
                </c:pt>
                <c:pt idx="66">
                  <c:v>mar 2020</c:v>
                </c:pt>
                <c:pt idx="67">
                  <c:v>apr 2020</c:v>
                </c:pt>
                <c:pt idx="68">
                  <c:v>may 2020</c:v>
                </c:pt>
                <c:pt idx="69">
                  <c:v>jun 2020</c:v>
                </c:pt>
                <c:pt idx="70">
                  <c:v>jul 2020</c:v>
                </c:pt>
                <c:pt idx="71">
                  <c:v>aug 2020</c:v>
                </c:pt>
                <c:pt idx="72">
                  <c:v>sep 2020</c:v>
                </c:pt>
              </c:strCache>
            </c:strRef>
          </c:cat>
          <c:val>
            <c:numRef>
              <c:f>Лист1!$C$2:$C$74</c:f>
              <c:numCache>
                <c:formatCode>General</c:formatCode>
                <c:ptCount val="73"/>
                <c:pt idx="0">
                  <c:v>551</c:v>
                </c:pt>
                <c:pt idx="1">
                  <c:v>498</c:v>
                </c:pt>
                <c:pt idx="2">
                  <c:v>512</c:v>
                </c:pt>
                <c:pt idx="3">
                  <c:v>549</c:v>
                </c:pt>
                <c:pt idx="4">
                  <c:v>589</c:v>
                </c:pt>
                <c:pt idx="5">
                  <c:v>581</c:v>
                </c:pt>
                <c:pt idx="6">
                  <c:v>577</c:v>
                </c:pt>
                <c:pt idx="7">
                  <c:v>552</c:v>
                </c:pt>
                <c:pt idx="8">
                  <c:v>538</c:v>
                </c:pt>
                <c:pt idx="9">
                  <c:v>467</c:v>
                </c:pt>
                <c:pt idx="10">
                  <c:v>463</c:v>
                </c:pt>
                <c:pt idx="11">
                  <c:v>548</c:v>
                </c:pt>
                <c:pt idx="12">
                  <c:v>482</c:v>
                </c:pt>
                <c:pt idx="13">
                  <c:v>490</c:v>
                </c:pt>
                <c:pt idx="14">
                  <c:v>448</c:v>
                </c:pt>
                <c:pt idx="15">
                  <c:v>435</c:v>
                </c:pt>
                <c:pt idx="16">
                  <c:v>437</c:v>
                </c:pt>
                <c:pt idx="17">
                  <c:v>401</c:v>
                </c:pt>
                <c:pt idx="18">
                  <c:v>398</c:v>
                </c:pt>
                <c:pt idx="19">
                  <c:v>402</c:v>
                </c:pt>
                <c:pt idx="20">
                  <c:v>409</c:v>
                </c:pt>
                <c:pt idx="21">
                  <c:v>386</c:v>
                </c:pt>
                <c:pt idx="22">
                  <c:v>376</c:v>
                </c:pt>
                <c:pt idx="23">
                  <c:v>360</c:v>
                </c:pt>
                <c:pt idx="24">
                  <c:v>367</c:v>
                </c:pt>
                <c:pt idx="25">
                  <c:v>374</c:v>
                </c:pt>
                <c:pt idx="26">
                  <c:v>412</c:v>
                </c:pt>
                <c:pt idx="27">
                  <c:v>470</c:v>
                </c:pt>
                <c:pt idx="28">
                  <c:v>491</c:v>
                </c:pt>
                <c:pt idx="29">
                  <c:v>440</c:v>
                </c:pt>
                <c:pt idx="30">
                  <c:v>434</c:v>
                </c:pt>
                <c:pt idx="31">
                  <c:v>459</c:v>
                </c:pt>
                <c:pt idx="32">
                  <c:v>432</c:v>
                </c:pt>
                <c:pt idx="33">
                  <c:v>427</c:v>
                </c:pt>
                <c:pt idx="34">
                  <c:v>425</c:v>
                </c:pt>
                <c:pt idx="35">
                  <c:v>424</c:v>
                </c:pt>
                <c:pt idx="36">
                  <c:v>404</c:v>
                </c:pt>
                <c:pt idx="37">
                  <c:v>441</c:v>
                </c:pt>
                <c:pt idx="38">
                  <c:v>428</c:v>
                </c:pt>
                <c:pt idx="39">
                  <c:v>417</c:v>
                </c:pt>
                <c:pt idx="40">
                  <c:v>440</c:v>
                </c:pt>
                <c:pt idx="41">
                  <c:v>445</c:v>
                </c:pt>
                <c:pt idx="42">
                  <c:v>442</c:v>
                </c:pt>
                <c:pt idx="43">
                  <c:v>451</c:v>
                </c:pt>
                <c:pt idx="44">
                  <c:v>446</c:v>
                </c:pt>
                <c:pt idx="45">
                  <c:v>456</c:v>
                </c:pt>
                <c:pt idx="46">
                  <c:v>440</c:v>
                </c:pt>
                <c:pt idx="47">
                  <c:v>450</c:v>
                </c:pt>
                <c:pt idx="48">
                  <c:v>447</c:v>
                </c:pt>
                <c:pt idx="49">
                  <c:v>445</c:v>
                </c:pt>
                <c:pt idx="50">
                  <c:v>452</c:v>
                </c:pt>
                <c:pt idx="51">
                  <c:v>450</c:v>
                </c:pt>
                <c:pt idx="52">
                  <c:v>450</c:v>
                </c:pt>
                <c:pt idx="53">
                  <c:v>450</c:v>
                </c:pt>
                <c:pt idx="54">
                  <c:v>455</c:v>
                </c:pt>
                <c:pt idx="55">
                  <c:v>452</c:v>
                </c:pt>
                <c:pt idx="56">
                  <c:v>450</c:v>
                </c:pt>
                <c:pt idx="57">
                  <c:v>460</c:v>
                </c:pt>
                <c:pt idx="58">
                  <c:v>453</c:v>
                </c:pt>
                <c:pt idx="59">
                  <c:v>443</c:v>
                </c:pt>
                <c:pt idx="60">
                  <c:v>455</c:v>
                </c:pt>
                <c:pt idx="61">
                  <c:v>470</c:v>
                </c:pt>
                <c:pt idx="62">
                  <c:v>502</c:v>
                </c:pt>
                <c:pt idx="63">
                  <c:v>499</c:v>
                </c:pt>
                <c:pt idx="64">
                  <c:v>510</c:v>
                </c:pt>
                <c:pt idx="65">
                  <c:v>475</c:v>
                </c:pt>
                <c:pt idx="66">
                  <c:v>515</c:v>
                </c:pt>
                <c:pt idx="67">
                  <c:v>529</c:v>
                </c:pt>
                <c:pt idx="68">
                  <c:v>551</c:v>
                </c:pt>
                <c:pt idx="69">
                  <c:v>537</c:v>
                </c:pt>
                <c:pt idx="70">
                  <c:v>540</c:v>
                </c:pt>
                <c:pt idx="71">
                  <c:v>531</c:v>
                </c:pt>
                <c:pt idx="72">
                  <c:v>565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FOB Vancouver, Canada*</c:v>
                </c:pt>
              </c:strCache>
            </c:strRef>
          </c:tx>
          <c:spPr>
            <a:ln>
              <a:solidFill>
                <a:srgbClr val="008000"/>
              </a:solidFill>
            </a:ln>
          </c:spPr>
          <c:marker>
            <c:symbol val="none"/>
          </c:marker>
          <c:dPt>
            <c:idx val="0"/>
            <c:marker>
              <c:symbol val="triangle"/>
              <c:size val="6"/>
            </c:marker>
            <c:bubble3D val="0"/>
          </c:dPt>
          <c:dPt>
            <c:idx val="2"/>
            <c:marker>
              <c:symbol val="triangle"/>
              <c:size val="6"/>
            </c:marker>
            <c:bubble3D val="0"/>
          </c:dPt>
          <c:dPt>
            <c:idx val="4"/>
            <c:marker>
              <c:symbol val="triangle"/>
              <c:size val="6"/>
            </c:marker>
            <c:bubble3D val="0"/>
          </c:dPt>
          <c:dPt>
            <c:idx val="6"/>
            <c:marker>
              <c:symbol val="triangle"/>
              <c:size val="6"/>
            </c:marker>
            <c:bubble3D val="0"/>
          </c:dPt>
          <c:dPt>
            <c:idx val="7"/>
            <c:bubble3D val="0"/>
          </c:dPt>
          <c:dPt>
            <c:idx val="8"/>
            <c:marker>
              <c:symbol val="triangle"/>
              <c:size val="6"/>
            </c:marker>
            <c:bubble3D val="0"/>
          </c:dPt>
          <c:dPt>
            <c:idx val="10"/>
            <c:marker>
              <c:symbol val="triangle"/>
              <c:size val="6"/>
            </c:marker>
            <c:bubble3D val="0"/>
          </c:dPt>
          <c:dPt>
            <c:idx val="12"/>
            <c:marker>
              <c:symbol val="triangle"/>
              <c:size val="6"/>
            </c:marker>
            <c:bubble3D val="0"/>
          </c:dPt>
          <c:dPt>
            <c:idx val="14"/>
            <c:marker>
              <c:symbol val="triangle"/>
              <c:size val="6"/>
            </c:marker>
            <c:bubble3D val="0"/>
          </c:dPt>
          <c:dPt>
            <c:idx val="16"/>
            <c:marker>
              <c:symbol val="triangle"/>
              <c:size val="6"/>
            </c:marker>
            <c:bubble3D val="0"/>
          </c:dPt>
          <c:dPt>
            <c:idx val="18"/>
            <c:marker>
              <c:symbol val="triangle"/>
              <c:size val="6"/>
            </c:marker>
            <c:bubble3D val="0"/>
          </c:dPt>
          <c:dPt>
            <c:idx val="19"/>
            <c:bubble3D val="0"/>
          </c:dPt>
          <c:dPt>
            <c:idx val="20"/>
            <c:marker>
              <c:symbol val="triangle"/>
              <c:size val="6"/>
            </c:marker>
            <c:bubble3D val="0"/>
          </c:dPt>
          <c:dPt>
            <c:idx val="22"/>
            <c:marker>
              <c:symbol val="triangle"/>
              <c:size val="6"/>
            </c:marker>
            <c:bubble3D val="0"/>
          </c:dPt>
          <c:dPt>
            <c:idx val="24"/>
            <c:marker>
              <c:symbol val="triangle"/>
              <c:size val="6"/>
            </c:marker>
            <c:bubble3D val="0"/>
          </c:dPt>
          <c:dPt>
            <c:idx val="26"/>
            <c:marker>
              <c:symbol val="triangle"/>
              <c:size val="6"/>
            </c:marker>
            <c:bubble3D val="0"/>
          </c:dPt>
          <c:dPt>
            <c:idx val="28"/>
            <c:marker>
              <c:symbol val="triangle"/>
              <c:size val="6"/>
            </c:marker>
            <c:bubble3D val="0"/>
          </c:dPt>
          <c:dPt>
            <c:idx val="30"/>
            <c:marker>
              <c:symbol val="triangle"/>
              <c:size val="6"/>
            </c:marker>
            <c:bubble3D val="0"/>
          </c:dPt>
          <c:dPt>
            <c:idx val="31"/>
            <c:bubble3D val="0"/>
          </c:dPt>
          <c:dPt>
            <c:idx val="32"/>
            <c:marker>
              <c:symbol val="triangle"/>
              <c:size val="6"/>
            </c:marker>
            <c:bubble3D val="0"/>
          </c:dPt>
          <c:dPt>
            <c:idx val="34"/>
            <c:marker>
              <c:symbol val="triangle"/>
              <c:size val="6"/>
            </c:marker>
            <c:bubble3D val="0"/>
          </c:dPt>
          <c:dPt>
            <c:idx val="36"/>
            <c:marker>
              <c:symbol val="triangle"/>
              <c:size val="6"/>
            </c:marker>
            <c:bubble3D val="0"/>
          </c:dPt>
          <c:dPt>
            <c:idx val="38"/>
            <c:marker>
              <c:symbol val="triangle"/>
              <c:size val="6"/>
            </c:marker>
            <c:bubble3D val="0"/>
          </c:dPt>
          <c:dPt>
            <c:idx val="40"/>
            <c:marker>
              <c:symbol val="triangle"/>
              <c:size val="6"/>
            </c:marker>
            <c:bubble3D val="0"/>
          </c:dPt>
          <c:dPt>
            <c:idx val="42"/>
            <c:marker>
              <c:symbol val="triangle"/>
              <c:size val="6"/>
            </c:marker>
            <c:bubble3D val="0"/>
          </c:dPt>
          <c:dPt>
            <c:idx val="43"/>
            <c:bubble3D val="0"/>
          </c:dPt>
          <c:dPt>
            <c:idx val="44"/>
            <c:marker>
              <c:symbol val="triangle"/>
              <c:size val="6"/>
            </c:marker>
            <c:bubble3D val="0"/>
          </c:dPt>
          <c:dPt>
            <c:idx val="46"/>
            <c:marker>
              <c:symbol val="triangle"/>
              <c:size val="6"/>
            </c:marker>
            <c:bubble3D val="0"/>
          </c:dPt>
          <c:dPt>
            <c:idx val="48"/>
            <c:marker>
              <c:symbol val="triangle"/>
              <c:size val="6"/>
            </c:marker>
            <c:bubble3D val="0"/>
          </c:dPt>
          <c:dPt>
            <c:idx val="49"/>
            <c:bubble3D val="0"/>
          </c:dPt>
          <c:dPt>
            <c:idx val="50"/>
            <c:marker>
              <c:symbol val="triangle"/>
              <c:size val="6"/>
            </c:marker>
            <c:bubble3D val="0"/>
          </c:dPt>
          <c:dPt>
            <c:idx val="52"/>
            <c:marker>
              <c:symbol val="triangle"/>
              <c:size val="6"/>
            </c:marker>
            <c:bubble3D val="0"/>
          </c:dPt>
          <c:dPt>
            <c:idx val="54"/>
            <c:marker>
              <c:symbol val="triangle"/>
              <c:size val="7"/>
            </c:marker>
            <c:bubble3D val="0"/>
          </c:dPt>
          <c:dPt>
            <c:idx val="55"/>
            <c:bubble3D val="0"/>
          </c:dPt>
          <c:dPt>
            <c:idx val="56"/>
            <c:marker>
              <c:symbol val="triangle"/>
              <c:size val="6"/>
            </c:marker>
            <c:bubble3D val="0"/>
          </c:dPt>
          <c:dPt>
            <c:idx val="58"/>
            <c:marker>
              <c:symbol val="triangle"/>
              <c:size val="6"/>
            </c:marker>
            <c:bubble3D val="0"/>
          </c:dPt>
          <c:dPt>
            <c:idx val="60"/>
            <c:marker>
              <c:symbol val="triangle"/>
              <c:size val="6"/>
            </c:marker>
            <c:bubble3D val="0"/>
          </c:dPt>
          <c:dPt>
            <c:idx val="62"/>
            <c:marker>
              <c:symbol val="triangle"/>
              <c:size val="6"/>
            </c:marker>
            <c:bubble3D val="0"/>
          </c:dPt>
          <c:dPt>
            <c:idx val="66"/>
            <c:marker>
              <c:symbol val="triangle"/>
              <c:size val="6"/>
            </c:marker>
            <c:bubble3D val="0"/>
          </c:dPt>
          <c:dPt>
            <c:idx val="68"/>
            <c:marker>
              <c:symbol val="triangle"/>
              <c:size val="6"/>
            </c:marker>
            <c:bubble3D val="0"/>
          </c:dPt>
          <c:dPt>
            <c:idx val="70"/>
            <c:marker>
              <c:symbol val="triangle"/>
              <c:size val="6"/>
            </c:marker>
            <c:bubble3D val="0"/>
          </c:dPt>
          <c:dPt>
            <c:idx val="72"/>
            <c:marker>
              <c:symbol val="triangle"/>
              <c:size val="6"/>
            </c:marker>
            <c:bubble3D val="0"/>
          </c:dPt>
          <c:dLbls>
            <c:dLbl>
              <c:idx val="0"/>
              <c:layout>
                <c:manualLayout>
                  <c:x val="-2.8456888629392101E-2"/>
                  <c:y val="2.78609137968683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91607008819794E-2"/>
                  <c:y val="1.9575685176383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0525459208246802E-2"/>
                  <c:y val="-2.39296433785907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6663195167673402E-2"/>
                  <c:y val="-2.175112287146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4.0269388321877403E-2"/>
                  <c:y val="3.262642740619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9721711520073699E-2"/>
                  <c:y val="1.498024003117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3.7996458524334101E-2"/>
                  <c:y val="2.28604214032788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-2.6383501687367202E-2"/>
                  <c:y val="2.39260467645459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layout>
                <c:manualLayout>
                  <c:x val="-2.52584079978963E-2"/>
                  <c:y val="-2.41716441236035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-2.3606193154204001E-2"/>
                  <c:y val="1.74007612833061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0"/>
              <c:layout>
                <c:manualLayout>
                  <c:x val="-2.7771991946122399E-2"/>
                  <c:y val="-2.827623708537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2"/>
              <c:layout>
                <c:manualLayout>
                  <c:x val="-2.8119141845448899E-2"/>
                  <c:y val="3.13941589275239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1.5918927651227599E-2"/>
                  <c:y val="2.78478974793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6"/>
              <c:layout>
                <c:manualLayout>
                  <c:x val="-1.6663195167673402E-2"/>
                  <c:y val="2.827623708537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8"/>
              <c:layout>
                <c:manualLayout>
                  <c:x val="-1.6481037141759101E-2"/>
                  <c:y val="-2.08627592024080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-2.7771991946122301E-2"/>
                  <c:y val="3.04513322457856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2"/>
              <c:layout>
                <c:manualLayout>
                  <c:x val="-2.7772101284673299E-2"/>
                  <c:y val="-3.26264274061989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4"/>
              <c:layout>
                <c:manualLayout>
                  <c:x val="-1.64938297522224E-2"/>
                  <c:y val="2.11527148013513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6"/>
              <c:layout>
                <c:manualLayout>
                  <c:x val="-2.45114070176762E-2"/>
                  <c:y val="1.82026349479561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9"/>
              <c:layout>
                <c:manualLayout>
                  <c:x val="-3.1937790738040699E-2"/>
                  <c:y val="2.8276237085372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0"/>
              <c:layout>
                <c:manualLayout>
                  <c:x val="-2.1721852566804499E-2"/>
                  <c:y val="1.8736817767273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1.9440394362285601E-2"/>
                  <c:y val="2.82762370853726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4"/>
              <c:layout>
                <c:manualLayout>
                  <c:x val="-2.0828993959591698E-2"/>
                  <c:y val="1.95758564437194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6"/>
              <c:layout>
                <c:manualLayout>
                  <c:x val="-2.0362883716811001E-2"/>
                  <c:y val="2.30751906419527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8"/>
              <c:layout>
                <c:manualLayout>
                  <c:x val="-3.11744983137262E-2"/>
                  <c:y val="2.810856636395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0"/>
              <c:layout>
                <c:manualLayout>
                  <c:x val="-2.9160591543428399E-2"/>
                  <c:y val="-1.74007612833061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2"/>
              <c:layout>
                <c:manualLayout>
                  <c:x val="-2.7925065917478901E-2"/>
                  <c:y val="-3.24512209220177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5"/>
              <c:layout>
                <c:manualLayout>
                  <c:x val="-4.23449620349216E-2"/>
                  <c:y val="3.26963044790690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6"/>
              <c:layout>
                <c:manualLayout>
                  <c:x val="-2.9160591543428399E-2"/>
                  <c:y val="1.74005900159707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8"/>
              <c:layout>
                <c:manualLayout>
                  <c:x val="-4.0728282220294197E-2"/>
                  <c:y val="-7.8637397079035602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0"/>
              <c:layout>
                <c:manualLayout>
                  <c:x val="-1.56139824325749E-2"/>
                  <c:y val="2.57808720076385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1"/>
              <c:layout>
                <c:manualLayout>
                  <c:x val="-2.7774178717141699E-3"/>
                  <c:y val="2.44598870491922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6"/>
              <c:layout>
                <c:manualLayout>
                  <c:x val="-2.7771991946122499E-2"/>
                  <c:y val="2.175095160413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8"/>
              <c:layout>
                <c:manualLayout>
                  <c:x val="-1.6663195167673402E-2"/>
                  <c:y val="2.827623708537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0"/>
              <c:layout>
                <c:manualLayout>
                  <c:x val="-2.7771991946122301E-2"/>
                  <c:y val="2.6101141924959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2"/>
              <c:layout>
                <c:manualLayout>
                  <c:x val="-5.5543983892244698E-3"/>
                  <c:y val="2.3925875497210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 i="1">
                    <a:solidFill>
                      <a:srgbClr val="008000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Лист1!$A$2:$A$74</c:f>
              <c:strCache>
                <c:ptCount val="73"/>
                <c:pt idx="0">
                  <c:v>sep 2014</c:v>
                </c:pt>
                <c:pt idx="1">
                  <c:v>oct 2014</c:v>
                </c:pt>
                <c:pt idx="2">
                  <c:v>nov 2014</c:v>
                </c:pt>
                <c:pt idx="3">
                  <c:v>dec 2014</c:v>
                </c:pt>
                <c:pt idx="4">
                  <c:v>jan 2015</c:v>
                </c:pt>
                <c:pt idx="5">
                  <c:v>feb 2015</c:v>
                </c:pt>
                <c:pt idx="6">
                  <c:v>mar 2015</c:v>
                </c:pt>
                <c:pt idx="7">
                  <c:v>apr 2015</c:v>
                </c:pt>
                <c:pt idx="8">
                  <c:v>may 2015</c:v>
                </c:pt>
                <c:pt idx="9">
                  <c:v>jun 2015</c:v>
                </c:pt>
                <c:pt idx="10">
                  <c:v>jul 2015</c:v>
                </c:pt>
                <c:pt idx="11">
                  <c:v>aug 2015</c:v>
                </c:pt>
                <c:pt idx="12">
                  <c:v>sep 2015</c:v>
                </c:pt>
                <c:pt idx="13">
                  <c:v>oct 2015</c:v>
                </c:pt>
                <c:pt idx="14">
                  <c:v>nov 2015</c:v>
                </c:pt>
                <c:pt idx="15">
                  <c:v>dec 2015</c:v>
                </c:pt>
                <c:pt idx="16">
                  <c:v>jan 2016</c:v>
                </c:pt>
                <c:pt idx="17">
                  <c:v>feb 2016</c:v>
                </c:pt>
                <c:pt idx="18">
                  <c:v>mar 2016</c:v>
                </c:pt>
                <c:pt idx="19">
                  <c:v>apr 2016</c:v>
                </c:pt>
                <c:pt idx="20">
                  <c:v>may 2016</c:v>
                </c:pt>
                <c:pt idx="21">
                  <c:v>jun 2016</c:v>
                </c:pt>
                <c:pt idx="22">
                  <c:v>jul 2016</c:v>
                </c:pt>
                <c:pt idx="23">
                  <c:v>aug 2016</c:v>
                </c:pt>
                <c:pt idx="24">
                  <c:v>sep 2016</c:v>
                </c:pt>
                <c:pt idx="25">
                  <c:v>oct 2016</c:v>
                </c:pt>
                <c:pt idx="26">
                  <c:v>nov 2016</c:v>
                </c:pt>
                <c:pt idx="27">
                  <c:v>dec 2016</c:v>
                </c:pt>
                <c:pt idx="28">
                  <c:v>jan 2017</c:v>
                </c:pt>
                <c:pt idx="29">
                  <c:v>feb 2017</c:v>
                </c:pt>
                <c:pt idx="30">
                  <c:v>mar 2017</c:v>
                </c:pt>
                <c:pt idx="31">
                  <c:v>apr 2017</c:v>
                </c:pt>
                <c:pt idx="32">
                  <c:v>may 2017</c:v>
                </c:pt>
                <c:pt idx="33">
                  <c:v>jun 2017</c:v>
                </c:pt>
                <c:pt idx="34">
                  <c:v>jul 2017</c:v>
                </c:pt>
                <c:pt idx="35">
                  <c:v>aug 2017</c:v>
                </c:pt>
                <c:pt idx="36">
                  <c:v>sep 2017</c:v>
                </c:pt>
                <c:pt idx="37">
                  <c:v>oct 2017</c:v>
                </c:pt>
                <c:pt idx="38">
                  <c:v>nov 2017</c:v>
                </c:pt>
                <c:pt idx="39">
                  <c:v>dec 2017</c:v>
                </c:pt>
                <c:pt idx="40">
                  <c:v>jan 2018</c:v>
                </c:pt>
                <c:pt idx="41">
                  <c:v>feb 2018</c:v>
                </c:pt>
                <c:pt idx="42">
                  <c:v>mar 2018</c:v>
                </c:pt>
                <c:pt idx="43">
                  <c:v>apr 2018</c:v>
                </c:pt>
                <c:pt idx="44">
                  <c:v>may 2018</c:v>
                </c:pt>
                <c:pt idx="45">
                  <c:v>jun 2018</c:v>
                </c:pt>
                <c:pt idx="46">
                  <c:v>jul 2018</c:v>
                </c:pt>
                <c:pt idx="47">
                  <c:v>aug 2018</c:v>
                </c:pt>
                <c:pt idx="48">
                  <c:v>sep 2018</c:v>
                </c:pt>
                <c:pt idx="49">
                  <c:v>oct 2018</c:v>
                </c:pt>
                <c:pt idx="50">
                  <c:v>nov 2018</c:v>
                </c:pt>
                <c:pt idx="51">
                  <c:v>dec 2018</c:v>
                </c:pt>
                <c:pt idx="52">
                  <c:v>jan 2019</c:v>
                </c:pt>
                <c:pt idx="53">
                  <c:v>feb 2019</c:v>
                </c:pt>
                <c:pt idx="54">
                  <c:v>mar 2019</c:v>
                </c:pt>
                <c:pt idx="55">
                  <c:v>apr 2019</c:v>
                </c:pt>
                <c:pt idx="56">
                  <c:v>may 2019</c:v>
                </c:pt>
                <c:pt idx="57">
                  <c:v>jun 2019</c:v>
                </c:pt>
                <c:pt idx="58">
                  <c:v>jul 2019</c:v>
                </c:pt>
                <c:pt idx="59">
                  <c:v>aug 2019</c:v>
                </c:pt>
                <c:pt idx="60">
                  <c:v>sep 2019</c:v>
                </c:pt>
                <c:pt idx="61">
                  <c:v>oct 2019</c:v>
                </c:pt>
                <c:pt idx="62">
                  <c:v>nov 2019</c:v>
                </c:pt>
                <c:pt idx="63">
                  <c:v>dec 2019</c:v>
                </c:pt>
                <c:pt idx="64">
                  <c:v>jan 2020</c:v>
                </c:pt>
                <c:pt idx="65">
                  <c:v>feb 2020</c:v>
                </c:pt>
                <c:pt idx="66">
                  <c:v>mar 2020</c:v>
                </c:pt>
                <c:pt idx="67">
                  <c:v>apr 2020</c:v>
                </c:pt>
                <c:pt idx="68">
                  <c:v>may 2020</c:v>
                </c:pt>
                <c:pt idx="69">
                  <c:v>jun 2020</c:v>
                </c:pt>
                <c:pt idx="70">
                  <c:v>jul 2020</c:v>
                </c:pt>
                <c:pt idx="71">
                  <c:v>aug 2020</c:v>
                </c:pt>
                <c:pt idx="72">
                  <c:v>sep 2020</c:v>
                </c:pt>
              </c:strCache>
            </c:strRef>
          </c:cat>
          <c:val>
            <c:numRef>
              <c:f>Лист1!$D$2:$D$74</c:f>
              <c:numCache>
                <c:formatCode>General</c:formatCode>
                <c:ptCount val="73"/>
                <c:pt idx="0">
                  <c:v>420</c:v>
                </c:pt>
                <c:pt idx="1">
                  <c:v>434</c:v>
                </c:pt>
                <c:pt idx="2">
                  <c:v>430</c:v>
                </c:pt>
                <c:pt idx="3">
                  <c:v>432</c:v>
                </c:pt>
                <c:pt idx="4">
                  <c:v>448</c:v>
                </c:pt>
                <c:pt idx="5">
                  <c:v>461</c:v>
                </c:pt>
                <c:pt idx="6">
                  <c:v>450</c:v>
                </c:pt>
                <c:pt idx="7">
                  <c:v>441</c:v>
                </c:pt>
                <c:pt idx="8">
                  <c:v>447</c:v>
                </c:pt>
                <c:pt idx="9">
                  <c:v>415</c:v>
                </c:pt>
                <c:pt idx="10">
                  <c:v>405</c:v>
                </c:pt>
                <c:pt idx="11">
                  <c:v>385</c:v>
                </c:pt>
                <c:pt idx="12">
                  <c:v>378</c:v>
                </c:pt>
                <c:pt idx="13">
                  <c:v>352</c:v>
                </c:pt>
                <c:pt idx="14">
                  <c:v>344</c:v>
                </c:pt>
                <c:pt idx="15">
                  <c:v>340</c:v>
                </c:pt>
                <c:pt idx="16">
                  <c:v>336</c:v>
                </c:pt>
                <c:pt idx="17">
                  <c:v>339</c:v>
                </c:pt>
                <c:pt idx="18">
                  <c:v>341</c:v>
                </c:pt>
                <c:pt idx="19">
                  <c:v>344</c:v>
                </c:pt>
                <c:pt idx="20">
                  <c:v>348</c:v>
                </c:pt>
                <c:pt idx="21">
                  <c:v>342</c:v>
                </c:pt>
                <c:pt idx="22">
                  <c:v>339</c:v>
                </c:pt>
                <c:pt idx="23">
                  <c:v>345</c:v>
                </c:pt>
                <c:pt idx="24">
                  <c:v>338</c:v>
                </c:pt>
                <c:pt idx="25">
                  <c:v>339</c:v>
                </c:pt>
                <c:pt idx="26">
                  <c:v>349</c:v>
                </c:pt>
                <c:pt idx="27">
                  <c:v>365</c:v>
                </c:pt>
                <c:pt idx="28">
                  <c:v>363</c:v>
                </c:pt>
                <c:pt idx="29">
                  <c:v>360</c:v>
                </c:pt>
                <c:pt idx="30">
                  <c:v>350</c:v>
                </c:pt>
                <c:pt idx="31">
                  <c:v>350</c:v>
                </c:pt>
                <c:pt idx="32">
                  <c:v>368</c:v>
                </c:pt>
                <c:pt idx="33">
                  <c:v>373</c:v>
                </c:pt>
                <c:pt idx="34">
                  <c:v>376</c:v>
                </c:pt>
                <c:pt idx="35">
                  <c:v>398</c:v>
                </c:pt>
                <c:pt idx="36">
                  <c:v>404</c:v>
                </c:pt>
                <c:pt idx="37">
                  <c:v>400</c:v>
                </c:pt>
                <c:pt idx="38">
                  <c:v>399</c:v>
                </c:pt>
                <c:pt idx="39">
                  <c:v>403</c:v>
                </c:pt>
                <c:pt idx="40">
                  <c:v>410</c:v>
                </c:pt>
                <c:pt idx="41">
                  <c:v>407</c:v>
                </c:pt>
                <c:pt idx="42">
                  <c:v>404</c:v>
                </c:pt>
                <c:pt idx="43">
                  <c:v>403</c:v>
                </c:pt>
                <c:pt idx="44">
                  <c:v>411</c:v>
                </c:pt>
                <c:pt idx="45">
                  <c:v>422</c:v>
                </c:pt>
                <c:pt idx="46">
                  <c:v>431</c:v>
                </c:pt>
                <c:pt idx="47">
                  <c:v>438</c:v>
                </c:pt>
                <c:pt idx="48">
                  <c:v>418</c:v>
                </c:pt>
                <c:pt idx="49">
                  <c:v>412</c:v>
                </c:pt>
                <c:pt idx="50">
                  <c:v>419</c:v>
                </c:pt>
                <c:pt idx="51">
                  <c:v>402</c:v>
                </c:pt>
                <c:pt idx="52">
                  <c:v>422</c:v>
                </c:pt>
                <c:pt idx="53">
                  <c:v>428</c:v>
                </c:pt>
                <c:pt idx="54">
                  <c:v>416</c:v>
                </c:pt>
                <c:pt idx="55">
                  <c:v>423</c:v>
                </c:pt>
                <c:pt idx="56">
                  <c:v>409</c:v>
                </c:pt>
                <c:pt idx="57">
                  <c:v>417</c:v>
                </c:pt>
                <c:pt idx="58">
                  <c:v>425</c:v>
                </c:pt>
                <c:pt idx="59">
                  <c:v>385</c:v>
                </c:pt>
                <c:pt idx="60">
                  <c:v>400</c:v>
                </c:pt>
                <c:pt idx="61">
                  <c:v>421</c:v>
                </c:pt>
                <c:pt idx="62">
                  <c:v>420</c:v>
                </c:pt>
                <c:pt idx="63">
                  <c:v>426</c:v>
                </c:pt>
                <c:pt idx="64">
                  <c:v>421</c:v>
                </c:pt>
                <c:pt idx="65">
                  <c:v>410</c:v>
                </c:pt>
                <c:pt idx="66">
                  <c:v>408</c:v>
                </c:pt>
                <c:pt idx="67">
                  <c:v>428</c:v>
                </c:pt>
                <c:pt idx="68">
                  <c:v>451</c:v>
                </c:pt>
                <c:pt idx="69">
                  <c:v>448</c:v>
                </c:pt>
                <c:pt idx="70">
                  <c:v>431</c:v>
                </c:pt>
                <c:pt idx="71">
                  <c:v>426</c:v>
                </c:pt>
                <c:pt idx="72">
                  <c:v>446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DAP Dostyk r/w station (kazakh-chinese border) </c:v>
                </c:pt>
              </c:strCache>
            </c:strRef>
          </c:tx>
          <c:spPr>
            <a:ln>
              <a:solidFill>
                <a:srgbClr val="B8049A"/>
              </a:solidFill>
            </a:ln>
          </c:spPr>
          <c:marker>
            <c:symbol val="square"/>
            <c:size val="6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rgbClr val="B8049A"/>
                </a:solidFill>
              </a:ln>
            </c:spPr>
          </c:marker>
          <c:dPt>
            <c:idx val="62"/>
            <c:marker>
              <c:symbol val="none"/>
            </c:marker>
            <c:bubble3D val="0"/>
          </c:dPt>
          <c:dPt>
            <c:idx val="63"/>
            <c:marker>
              <c:symbol val="none"/>
            </c:marker>
            <c:bubble3D val="0"/>
          </c:dPt>
          <c:dPt>
            <c:idx val="65"/>
            <c:marker>
              <c:symbol val="none"/>
            </c:marker>
            <c:bubble3D val="0"/>
          </c:dPt>
          <c:dPt>
            <c:idx val="67"/>
            <c:marker>
              <c:symbol val="none"/>
            </c:marker>
            <c:bubble3D val="0"/>
          </c:dPt>
          <c:dPt>
            <c:idx val="69"/>
            <c:marker>
              <c:symbol val="none"/>
            </c:marker>
            <c:bubble3D val="0"/>
          </c:dPt>
          <c:dPt>
            <c:idx val="71"/>
            <c:marker>
              <c:symbol val="none"/>
            </c:marker>
            <c:bubble3D val="0"/>
          </c:dPt>
          <c:dLbls>
            <c:dLbl>
              <c:idx val="49"/>
              <c:layout>
                <c:manualLayout>
                  <c:x val="-6.5999184022701995E-2"/>
                  <c:y val="-2.72427621288823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0"/>
              <c:layout>
                <c:manualLayout>
                  <c:x val="-6.5030417453325107E-2"/>
                  <c:y val="-8.67741702219971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1"/>
              <c:layout>
                <c:manualLayout>
                  <c:x val="-6.2932662051604804E-2"/>
                  <c:y val="-1.59085978740328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2"/>
              <c:layout>
                <c:manualLayout>
                  <c:x val="-2.0977719194792299E-2"/>
                  <c:y val="8.67730314533591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4"/>
              <c:layout>
                <c:manualLayout>
                  <c:x val="0"/>
                  <c:y val="-2.113862800942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1"/>
              <c:layout>
                <c:manualLayout>
                  <c:x val="-4.1657987919183397E-2"/>
                  <c:y val="-4.350190320826529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2"/>
              <c:delete val="1"/>
            </c:dLbl>
            <c:dLbl>
              <c:idx val="63"/>
              <c:delete val="1"/>
            </c:dLbl>
            <c:dLbl>
              <c:idx val="64"/>
              <c:layout>
                <c:manualLayout>
                  <c:x val="-4.0269388321877403E-2"/>
                  <c:y val="-1.52260086575637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5"/>
              <c:delete val="1"/>
            </c:dLbl>
            <c:dLbl>
              <c:idx val="66"/>
              <c:layout>
                <c:manualLayout>
                  <c:x val="-1.5274704908918401E-2"/>
                  <c:y val="1.522549485555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7"/>
              <c:delete val="1"/>
            </c:dLbl>
            <c:dLbl>
              <c:idx val="68"/>
              <c:layout>
                <c:manualLayout>
                  <c:x val="-2.7771991946122301E-2"/>
                  <c:y val="-2.61011419249592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9"/>
              <c:delete val="1"/>
            </c:dLbl>
            <c:dLbl>
              <c:idx val="70"/>
              <c:layout>
                <c:manualLayout>
                  <c:x val="-1.5274595570367099E-2"/>
                  <c:y val="-1.74007612833061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1"/>
              <c:delete val="1"/>
            </c:dLbl>
            <c:dLbl>
              <c:idx val="72"/>
              <c:layout>
                <c:manualLayout>
                  <c:x val="-6.9429979865305797E-3"/>
                  <c:y val="1.95756851763838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900" b="1">
                    <a:solidFill>
                      <a:srgbClr val="660066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Лист1!$A$2:$A$74</c:f>
              <c:strCache>
                <c:ptCount val="73"/>
                <c:pt idx="0">
                  <c:v>sep 2014</c:v>
                </c:pt>
                <c:pt idx="1">
                  <c:v>oct 2014</c:v>
                </c:pt>
                <c:pt idx="2">
                  <c:v>nov 2014</c:v>
                </c:pt>
                <c:pt idx="3">
                  <c:v>dec 2014</c:v>
                </c:pt>
                <c:pt idx="4">
                  <c:v>jan 2015</c:v>
                </c:pt>
                <c:pt idx="5">
                  <c:v>feb 2015</c:v>
                </c:pt>
                <c:pt idx="6">
                  <c:v>mar 2015</c:v>
                </c:pt>
                <c:pt idx="7">
                  <c:v>apr 2015</c:v>
                </c:pt>
                <c:pt idx="8">
                  <c:v>may 2015</c:v>
                </c:pt>
                <c:pt idx="9">
                  <c:v>jun 2015</c:v>
                </c:pt>
                <c:pt idx="10">
                  <c:v>jul 2015</c:v>
                </c:pt>
                <c:pt idx="11">
                  <c:v>aug 2015</c:v>
                </c:pt>
                <c:pt idx="12">
                  <c:v>sep 2015</c:v>
                </c:pt>
                <c:pt idx="13">
                  <c:v>oct 2015</c:v>
                </c:pt>
                <c:pt idx="14">
                  <c:v>nov 2015</c:v>
                </c:pt>
                <c:pt idx="15">
                  <c:v>dec 2015</c:v>
                </c:pt>
                <c:pt idx="16">
                  <c:v>jan 2016</c:v>
                </c:pt>
                <c:pt idx="17">
                  <c:v>feb 2016</c:v>
                </c:pt>
                <c:pt idx="18">
                  <c:v>mar 2016</c:v>
                </c:pt>
                <c:pt idx="19">
                  <c:v>apr 2016</c:v>
                </c:pt>
                <c:pt idx="20">
                  <c:v>may 2016</c:v>
                </c:pt>
                <c:pt idx="21">
                  <c:v>jun 2016</c:v>
                </c:pt>
                <c:pt idx="22">
                  <c:v>jul 2016</c:v>
                </c:pt>
                <c:pt idx="23">
                  <c:v>aug 2016</c:v>
                </c:pt>
                <c:pt idx="24">
                  <c:v>sep 2016</c:v>
                </c:pt>
                <c:pt idx="25">
                  <c:v>oct 2016</c:v>
                </c:pt>
                <c:pt idx="26">
                  <c:v>nov 2016</c:v>
                </c:pt>
                <c:pt idx="27">
                  <c:v>dec 2016</c:v>
                </c:pt>
                <c:pt idx="28">
                  <c:v>jan 2017</c:v>
                </c:pt>
                <c:pt idx="29">
                  <c:v>feb 2017</c:v>
                </c:pt>
                <c:pt idx="30">
                  <c:v>mar 2017</c:v>
                </c:pt>
                <c:pt idx="31">
                  <c:v>apr 2017</c:v>
                </c:pt>
                <c:pt idx="32">
                  <c:v>may 2017</c:v>
                </c:pt>
                <c:pt idx="33">
                  <c:v>jun 2017</c:v>
                </c:pt>
                <c:pt idx="34">
                  <c:v>jul 2017</c:v>
                </c:pt>
                <c:pt idx="35">
                  <c:v>aug 2017</c:v>
                </c:pt>
                <c:pt idx="36">
                  <c:v>sep 2017</c:v>
                </c:pt>
                <c:pt idx="37">
                  <c:v>oct 2017</c:v>
                </c:pt>
                <c:pt idx="38">
                  <c:v>nov 2017</c:v>
                </c:pt>
                <c:pt idx="39">
                  <c:v>dec 2017</c:v>
                </c:pt>
                <c:pt idx="40">
                  <c:v>jan 2018</c:v>
                </c:pt>
                <c:pt idx="41">
                  <c:v>feb 2018</c:v>
                </c:pt>
                <c:pt idx="42">
                  <c:v>mar 2018</c:v>
                </c:pt>
                <c:pt idx="43">
                  <c:v>apr 2018</c:v>
                </c:pt>
                <c:pt idx="44">
                  <c:v>may 2018</c:v>
                </c:pt>
                <c:pt idx="45">
                  <c:v>jun 2018</c:v>
                </c:pt>
                <c:pt idx="46">
                  <c:v>jul 2018</c:v>
                </c:pt>
                <c:pt idx="47">
                  <c:v>aug 2018</c:v>
                </c:pt>
                <c:pt idx="48">
                  <c:v>sep 2018</c:v>
                </c:pt>
                <c:pt idx="49">
                  <c:v>oct 2018</c:v>
                </c:pt>
                <c:pt idx="50">
                  <c:v>nov 2018</c:v>
                </c:pt>
                <c:pt idx="51">
                  <c:v>dec 2018</c:v>
                </c:pt>
                <c:pt idx="52">
                  <c:v>jan 2019</c:v>
                </c:pt>
                <c:pt idx="53">
                  <c:v>feb 2019</c:v>
                </c:pt>
                <c:pt idx="54">
                  <c:v>mar 2019</c:v>
                </c:pt>
                <c:pt idx="55">
                  <c:v>apr 2019</c:v>
                </c:pt>
                <c:pt idx="56">
                  <c:v>may 2019</c:v>
                </c:pt>
                <c:pt idx="57">
                  <c:v>jun 2019</c:v>
                </c:pt>
                <c:pt idx="58">
                  <c:v>jul 2019</c:v>
                </c:pt>
                <c:pt idx="59">
                  <c:v>aug 2019</c:v>
                </c:pt>
                <c:pt idx="60">
                  <c:v>sep 2019</c:v>
                </c:pt>
                <c:pt idx="61">
                  <c:v>oct 2019</c:v>
                </c:pt>
                <c:pt idx="62">
                  <c:v>nov 2019</c:v>
                </c:pt>
                <c:pt idx="63">
                  <c:v>dec 2019</c:v>
                </c:pt>
                <c:pt idx="64">
                  <c:v>jan 2020</c:v>
                </c:pt>
                <c:pt idx="65">
                  <c:v>feb 2020</c:v>
                </c:pt>
                <c:pt idx="66">
                  <c:v>mar 2020</c:v>
                </c:pt>
                <c:pt idx="67">
                  <c:v>apr 2020</c:v>
                </c:pt>
                <c:pt idx="68">
                  <c:v>may 2020</c:v>
                </c:pt>
                <c:pt idx="69">
                  <c:v>jun 2020</c:v>
                </c:pt>
                <c:pt idx="70">
                  <c:v>jul 2020</c:v>
                </c:pt>
                <c:pt idx="71">
                  <c:v>aug 2020</c:v>
                </c:pt>
                <c:pt idx="72">
                  <c:v>sep 2020</c:v>
                </c:pt>
              </c:strCache>
            </c:strRef>
          </c:cat>
          <c:val>
            <c:numRef>
              <c:f>Лист1!$E$2:$E$74</c:f>
              <c:numCache>
                <c:formatCode>General</c:formatCode>
                <c:ptCount val="73"/>
                <c:pt idx="61">
                  <c:v>420</c:v>
                </c:pt>
                <c:pt idx="62">
                  <c:v>425</c:v>
                </c:pt>
                <c:pt idx="63">
                  <c:v>435</c:v>
                </c:pt>
                <c:pt idx="64">
                  <c:v>445</c:v>
                </c:pt>
                <c:pt idx="65">
                  <c:v>455</c:v>
                </c:pt>
                <c:pt idx="66">
                  <c:v>470</c:v>
                </c:pt>
                <c:pt idx="67">
                  <c:v>480</c:v>
                </c:pt>
                <c:pt idx="68">
                  <c:v>490</c:v>
                </c:pt>
                <c:pt idx="69">
                  <c:v>495</c:v>
                </c:pt>
                <c:pt idx="70">
                  <c:v>505</c:v>
                </c:pt>
                <c:pt idx="71">
                  <c:v>490</c:v>
                </c:pt>
                <c:pt idx="72">
                  <c:v>500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0439808"/>
        <c:axId val="170687488"/>
      </c:lineChart>
      <c:catAx>
        <c:axId val="170439808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65000"/>
                </a:schemeClr>
              </a:solidFill>
            </a:ln>
          </c:spPr>
        </c:majorGridlines>
        <c:majorTickMark val="out"/>
        <c:minorTickMark val="none"/>
        <c:tickLblPos val="nextTo"/>
        <c:txPr>
          <a:bodyPr rot="-5400000" vert="horz"/>
          <a:lstStyle/>
          <a:p>
            <a:pPr>
              <a:defRPr sz="900" b="1" i="1"/>
            </a:pPr>
            <a:endParaRPr lang="ru-RU"/>
          </a:p>
        </c:txPr>
        <c:crossAx val="170687488"/>
        <c:crosses val="autoZero"/>
        <c:auto val="1"/>
        <c:lblAlgn val="ctr"/>
        <c:lblOffset val="100"/>
        <c:noMultiLvlLbl val="0"/>
      </c:catAx>
      <c:valAx>
        <c:axId val="170687488"/>
        <c:scaling>
          <c:orientation val="minMax"/>
          <c:max val="600"/>
          <c:min val="20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000" b="1" i="1"/>
                </a:pPr>
                <a:r>
                  <a:rPr lang="en-US" sz="1000" b="1" i="1"/>
                  <a:t>USD/t</a:t>
                </a:r>
                <a:endParaRPr lang="ru-RU" sz="1000" b="1" i="1"/>
              </a:p>
            </c:rich>
          </c:tx>
          <c:layout>
            <c:manualLayout>
              <c:xMode val="edge"/>
              <c:yMode val="edge"/>
              <c:x val="2.1381227282446002E-3"/>
              <c:y val="0.3229733301200590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1704398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43582379217802902"/>
          <c:y val="9.7916789765064002E-2"/>
          <c:w val="0.39980078516013401"/>
          <c:h val="0.118744610431037"/>
        </c:manualLayout>
      </c:layout>
      <c:overlay val="0"/>
      <c:txPr>
        <a:bodyPr/>
        <a:lstStyle/>
        <a:p>
          <a:pPr>
            <a:defRPr sz="1100" b="1" i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Harvest</a:t>
            </a:r>
            <a:r>
              <a:rPr lang="en-US" baseline="0"/>
              <a:t> area &amp; Production of Kazakh </a:t>
            </a:r>
            <a:r>
              <a:rPr lang="en-US" sz="1800" b="1" i="0" u="none" strike="noStrike" baseline="0">
                <a:effectLst/>
              </a:rPr>
              <a:t>Rapeseeds</a:t>
            </a:r>
            <a:endParaRPr lang="ru-RU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0043497895633501"/>
          <c:y val="7.9578588783579901E-2"/>
          <c:w val="0.86313307316241095"/>
          <c:h val="0.687896657935110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Harvest area (Kazakhstan Statistics Committee), thousand hectares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1.2500000000000001E-2"/>
                  <c:y val="-4.35682387539484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1666666666666701E-3"/>
                  <c:y val="8.713647750789669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6.9444444444444397E-3"/>
                  <c:y val="6.53523581309225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  <c:pt idx="7">
                  <c:v>2020/2021**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243.4</c:v>
                </c:pt>
                <c:pt idx="1">
                  <c:v>220.6</c:v>
                </c:pt>
                <c:pt idx="2">
                  <c:v>161.1</c:v>
                </c:pt>
                <c:pt idx="3">
                  <c:v>251.1</c:v>
                </c:pt>
                <c:pt idx="4">
                  <c:v>355.4</c:v>
                </c:pt>
                <c:pt idx="5">
                  <c:v>269.10000000000002</c:v>
                </c:pt>
                <c:pt idx="6">
                  <c:v>127.4</c:v>
                </c:pt>
                <c:pt idx="7">
                  <c:v>121.5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Production (Kazakhstan Statistics Committee), thousand tons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6.9444444444444701E-3"/>
                  <c:y val="1.3070471626184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8888888888888E-2"/>
                  <c:y val="2.1784119376974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4.1666666666665599E-3"/>
                  <c:y val="4.35682387539484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  <c:pt idx="7">
                  <c:v>2020/2021**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241.5</c:v>
                </c:pt>
                <c:pt idx="1">
                  <c:v>138.19999999999999</c:v>
                </c:pt>
                <c:pt idx="2">
                  <c:v>169.8</c:v>
                </c:pt>
                <c:pt idx="3">
                  <c:v>279</c:v>
                </c:pt>
                <c:pt idx="4">
                  <c:v>394.3</c:v>
                </c:pt>
                <c:pt idx="5">
                  <c:v>240.8</c:v>
                </c:pt>
                <c:pt idx="7">
                  <c:v>150.80000000000001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6349696"/>
        <c:axId val="46376064"/>
      </c:barChart>
      <c:catAx>
        <c:axId val="463496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 i="0"/>
            </a:pPr>
            <a:endParaRPr lang="ru-RU"/>
          </a:p>
        </c:txPr>
        <c:crossAx val="46376064"/>
        <c:crosses val="autoZero"/>
        <c:auto val="1"/>
        <c:lblAlgn val="ctr"/>
        <c:lblOffset val="100"/>
        <c:noMultiLvlLbl val="0"/>
      </c:catAx>
      <c:valAx>
        <c:axId val="463760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63496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0455809396551442"/>
          <c:y val="0.83219875155665035"/>
          <c:w val="0.52381657403225901"/>
          <c:h val="7.8487970362157905E-2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Production and export of Rapeseeds oil from Kazakhstan</a:t>
            </a:r>
            <a:endParaRPr lang="ru-RU"/>
          </a:p>
        </c:rich>
      </c:tx>
      <c:layout>
        <c:manualLayout>
          <c:xMode val="edge"/>
          <c:yMode val="edge"/>
          <c:x val="0.17193222461864899"/>
          <c:y val="1.5600624024961001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8.6563965243117297E-2"/>
          <c:y val="8.93210964659059E-2"/>
          <c:w val="0.86329347720423799"/>
          <c:h val="0.718487441634994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Production</c:v>
                </c:pt>
              </c:strCache>
            </c:strRef>
          </c:tx>
          <c:spPr>
            <a:pattFill prst="pct5">
              <a:fgClr>
                <a:schemeClr val="accent4">
                  <a:lumMod val="75000"/>
                </a:schemeClr>
              </a:fgClr>
              <a:bgClr>
                <a:srgbClr val="77F04B"/>
              </a:bgClr>
            </a:pattFill>
          </c:spPr>
          <c:invertIfNegative val="0"/>
          <c:dLbls>
            <c:dLbl>
              <c:idx val="4"/>
              <c:layout>
                <c:manualLayout>
                  <c:x val="8.2348631071129802E-3"/>
                  <c:y val="1.05173365138844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months)</c:v>
                </c:pt>
              </c:strCache>
            </c:strRef>
          </c:cat>
          <c:val>
            <c:numRef>
              <c:f>Лист1!$B$2:$G$2</c:f>
              <c:numCache>
                <c:formatCode>General</c:formatCode>
                <c:ptCount val="6"/>
                <c:pt idx="0">
                  <c:v>44.7</c:v>
                </c:pt>
                <c:pt idx="1">
                  <c:v>19.2</c:v>
                </c:pt>
                <c:pt idx="2">
                  <c:v>17.3</c:v>
                </c:pt>
                <c:pt idx="3">
                  <c:v>28.2</c:v>
                </c:pt>
                <c:pt idx="4">
                  <c:v>62.4</c:v>
                </c:pt>
                <c:pt idx="5">
                  <c:v>53.4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Export</c:v>
                </c:pt>
              </c:strCache>
            </c:strRef>
          </c:tx>
          <c:spPr>
            <a:pattFill prst="pct10">
              <a:fgClr>
                <a:schemeClr val="accent4">
                  <a:lumMod val="50000"/>
                </a:schemeClr>
              </a:fgClr>
              <a:bgClr>
                <a:schemeClr val="accent6">
                  <a:lumMod val="60000"/>
                  <a:lumOff val="40000"/>
                </a:schemeClr>
              </a:bgClr>
            </a:pattFill>
          </c:spPr>
          <c:invertIfNegative val="0"/>
          <c:dLbls>
            <c:dLbl>
              <c:idx val="0"/>
              <c:layout>
                <c:manualLayout>
                  <c:x val="0"/>
                  <c:y val="-7.807925043919719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718467733394399E-3"/>
                  <c:y val="4.793113041232910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4900888555551499E-3"/>
                  <c:y val="1.04108228907459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Лист1!$B$1:$G$1</c:f>
              <c:strCache>
                <c:ptCount val="6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 (11 months)</c:v>
                </c:pt>
              </c:strCache>
            </c:strRef>
          </c:cat>
          <c:val>
            <c:numRef>
              <c:f>Лист1!$B$3:$G$3</c:f>
              <c:numCache>
                <c:formatCode>General</c:formatCode>
                <c:ptCount val="6"/>
                <c:pt idx="0">
                  <c:v>6.8</c:v>
                </c:pt>
                <c:pt idx="1">
                  <c:v>6.4</c:v>
                </c:pt>
                <c:pt idx="2">
                  <c:v>4.0999999999999996</c:v>
                </c:pt>
                <c:pt idx="3">
                  <c:v>22</c:v>
                </c:pt>
                <c:pt idx="4">
                  <c:v>56.8</c:v>
                </c:pt>
                <c:pt idx="5">
                  <c:v>49.7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128576"/>
        <c:axId val="47131648"/>
      </c:barChart>
      <c:catAx>
        <c:axId val="471285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 i="1"/>
            </a:pPr>
            <a:endParaRPr lang="ru-RU"/>
          </a:p>
        </c:txPr>
        <c:crossAx val="47131648"/>
        <c:crosses val="autoZero"/>
        <c:auto val="1"/>
        <c:lblAlgn val="ctr"/>
        <c:lblOffset val="100"/>
        <c:noMultiLvlLbl val="0"/>
      </c:catAx>
      <c:valAx>
        <c:axId val="4713164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sz="1400" b="1" i="1" baseline="0">
                    <a:effectLst/>
                  </a:rPr>
                  <a:t>thousand tonns</a:t>
                </a:r>
                <a:endParaRPr lang="en-US" sz="1400" i="1">
                  <a:effectLst/>
                </a:endParaRPr>
              </a:p>
            </c:rich>
          </c:tx>
          <c:layout>
            <c:manualLayout>
              <c:xMode val="edge"/>
              <c:yMode val="edge"/>
              <c:x val="2.3595690706025799E-2"/>
              <c:y val="0.35768287003028898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471285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72064849918452"/>
          <c:y val="0.13628796881364599"/>
          <c:w val="0.122859056198222"/>
          <c:h val="0.112687803186637"/>
        </c:manualLayout>
      </c:layout>
      <c:overlay val="0"/>
      <c:txPr>
        <a:bodyPr/>
        <a:lstStyle/>
        <a:p>
          <a:pPr>
            <a:defRPr sz="1200" b="1" i="1" u="none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Average monthly Rapeseeds prices</a:t>
            </a:r>
            <a:endParaRPr lang="ru-RU"/>
          </a:p>
        </c:rich>
      </c:tx>
      <c:layout>
        <c:manualLayout>
          <c:xMode val="edge"/>
          <c:yMode val="edge"/>
          <c:x val="0.310577246057539"/>
          <c:y val="1.07920129534667E-2"/>
        </c:manualLayout>
      </c:layout>
      <c:overlay val="1"/>
    </c:title>
    <c:autoTitleDeleted val="0"/>
    <c:plotArea>
      <c:layout>
        <c:manualLayout>
          <c:layoutTarget val="inner"/>
          <c:xMode val="edge"/>
          <c:yMode val="edge"/>
          <c:x val="6.1864244116299899E-2"/>
          <c:y val="8.9394856018221003E-2"/>
          <c:w val="0.92239950269374205"/>
          <c:h val="0.71430588033213704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EXW Kazakhstan**</c:v>
                </c:pt>
              </c:strCache>
            </c:strRef>
          </c:tx>
          <c:spPr>
            <a:ln>
              <a:solidFill>
                <a:srgbClr val="3366FF"/>
              </a:solidFill>
            </a:ln>
          </c:spPr>
          <c:marker>
            <c:symbol val="none"/>
          </c:marker>
          <c:dPt>
            <c:idx val="0"/>
            <c:marker>
              <c:symbol val="diamond"/>
              <c:size val="6"/>
            </c:marker>
            <c:bubble3D val="0"/>
          </c:dPt>
          <c:dPt>
            <c:idx val="3"/>
            <c:marker>
              <c:symbol val="diamond"/>
              <c:size val="6"/>
            </c:marker>
            <c:bubble3D val="0"/>
          </c:dPt>
          <c:dPt>
            <c:idx val="4"/>
            <c:bubble3D val="0"/>
          </c:dPt>
          <c:dPt>
            <c:idx val="6"/>
            <c:marker>
              <c:symbol val="diamond"/>
              <c:size val="6"/>
            </c:marker>
            <c:bubble3D val="0"/>
          </c:dPt>
          <c:dPt>
            <c:idx val="7"/>
            <c:bubble3D val="0"/>
          </c:dPt>
          <c:dPt>
            <c:idx val="9"/>
            <c:marker>
              <c:symbol val="diamond"/>
              <c:size val="6"/>
            </c:marker>
            <c:bubble3D val="0"/>
          </c:dPt>
          <c:dPt>
            <c:idx val="10"/>
            <c:bubble3D val="0"/>
          </c:dPt>
          <c:dPt>
            <c:idx val="12"/>
            <c:marker>
              <c:symbol val="diamond"/>
              <c:size val="6"/>
            </c:marker>
            <c:bubble3D val="0"/>
          </c:dPt>
          <c:dPt>
            <c:idx val="15"/>
            <c:marker>
              <c:symbol val="diamond"/>
              <c:size val="6"/>
            </c:marker>
            <c:bubble3D val="0"/>
          </c:dPt>
          <c:dPt>
            <c:idx val="16"/>
            <c:bubble3D val="0"/>
          </c:dPt>
          <c:dPt>
            <c:idx val="18"/>
            <c:marker>
              <c:symbol val="diamond"/>
              <c:size val="6"/>
            </c:marker>
            <c:bubble3D val="0"/>
          </c:dPt>
          <c:dPt>
            <c:idx val="19"/>
            <c:bubble3D val="0"/>
          </c:dPt>
          <c:dPt>
            <c:idx val="21"/>
            <c:marker>
              <c:symbol val="diamond"/>
              <c:size val="6"/>
            </c:marker>
            <c:bubble3D val="0"/>
          </c:dPt>
          <c:dPt>
            <c:idx val="22"/>
            <c:bubble3D val="0"/>
          </c:dPt>
          <c:dPt>
            <c:idx val="24"/>
            <c:marker>
              <c:symbol val="diamond"/>
              <c:size val="6"/>
            </c:marker>
            <c:bubble3D val="0"/>
          </c:dPt>
          <c:dPt>
            <c:idx val="27"/>
            <c:marker>
              <c:symbol val="diamond"/>
              <c:size val="6"/>
            </c:marker>
            <c:bubble3D val="0"/>
          </c:dPt>
          <c:dPt>
            <c:idx val="28"/>
            <c:bubble3D val="0"/>
          </c:dPt>
          <c:dPt>
            <c:idx val="30"/>
            <c:marker>
              <c:symbol val="diamond"/>
              <c:size val="6"/>
            </c:marker>
            <c:bubble3D val="0"/>
          </c:dPt>
          <c:dPt>
            <c:idx val="31"/>
            <c:bubble3D val="0"/>
          </c:dPt>
          <c:dPt>
            <c:idx val="33"/>
            <c:marker>
              <c:symbol val="diamond"/>
              <c:size val="6"/>
            </c:marker>
            <c:bubble3D val="0"/>
          </c:dPt>
          <c:dPt>
            <c:idx val="34"/>
            <c:bubble3D val="0"/>
          </c:dPt>
          <c:dPt>
            <c:idx val="36"/>
            <c:marker>
              <c:symbol val="diamond"/>
              <c:size val="6"/>
            </c:marker>
            <c:bubble3D val="0"/>
          </c:dPt>
          <c:dPt>
            <c:idx val="39"/>
            <c:marker>
              <c:symbol val="diamond"/>
              <c:size val="6"/>
            </c:marker>
            <c:bubble3D val="0"/>
          </c:dPt>
          <c:dPt>
            <c:idx val="40"/>
            <c:bubble3D val="0"/>
          </c:dPt>
          <c:dPt>
            <c:idx val="42"/>
            <c:marker>
              <c:symbol val="diamond"/>
              <c:size val="6"/>
            </c:marker>
            <c:bubble3D val="0"/>
          </c:dPt>
          <c:dPt>
            <c:idx val="43"/>
            <c:bubble3D val="0"/>
          </c:dPt>
          <c:dPt>
            <c:idx val="45"/>
            <c:marker>
              <c:symbol val="diamond"/>
              <c:size val="6"/>
            </c:marker>
            <c:bubble3D val="0"/>
          </c:dPt>
          <c:dPt>
            <c:idx val="46"/>
            <c:bubble3D val="0"/>
          </c:dPt>
          <c:dPt>
            <c:idx val="48"/>
            <c:marker>
              <c:symbol val="diamond"/>
              <c:size val="6"/>
            </c:marker>
            <c:bubble3D val="0"/>
          </c:dPt>
          <c:dPt>
            <c:idx val="51"/>
            <c:marker>
              <c:symbol val="diamond"/>
              <c:size val="6"/>
            </c:marker>
            <c:bubble3D val="0"/>
          </c:dPt>
          <c:dPt>
            <c:idx val="52"/>
            <c:bubble3D val="0"/>
          </c:dPt>
          <c:dPt>
            <c:idx val="54"/>
            <c:marker>
              <c:symbol val="diamond"/>
              <c:size val="6"/>
            </c:marker>
            <c:bubble3D val="0"/>
          </c:dPt>
          <c:dPt>
            <c:idx val="55"/>
            <c:bubble3D val="0"/>
          </c:dPt>
          <c:dPt>
            <c:idx val="57"/>
            <c:marker>
              <c:symbol val="diamond"/>
              <c:size val="6"/>
            </c:marker>
            <c:bubble3D val="0"/>
          </c:dPt>
          <c:dPt>
            <c:idx val="58"/>
            <c:bubble3D val="0"/>
          </c:dPt>
          <c:dPt>
            <c:idx val="60"/>
            <c:marker>
              <c:symbol val="diamond"/>
              <c:size val="6"/>
            </c:marker>
            <c:bubble3D val="0"/>
          </c:dPt>
          <c:dPt>
            <c:idx val="63"/>
            <c:marker>
              <c:symbol val="diamond"/>
              <c:size val="6"/>
            </c:marker>
            <c:bubble3D val="0"/>
          </c:dPt>
          <c:dPt>
            <c:idx val="66"/>
            <c:marker>
              <c:symbol val="diamond"/>
              <c:size val="6"/>
            </c:marker>
            <c:bubble3D val="0"/>
          </c:dPt>
          <c:dPt>
            <c:idx val="69"/>
            <c:marker>
              <c:symbol val="diamond"/>
              <c:size val="6"/>
            </c:marker>
            <c:bubble3D val="0"/>
          </c:dPt>
          <c:dPt>
            <c:idx val="72"/>
            <c:marker>
              <c:symbol val="diamond"/>
              <c:size val="6"/>
            </c:marker>
            <c:bubble3D val="0"/>
          </c:dPt>
          <c:dLbls>
            <c:dLbl>
              <c:idx val="0"/>
              <c:layout>
                <c:manualLayout>
                  <c:x val="-2.84586957155805E-2"/>
                  <c:y val="1.98343504795117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01824667306901E-2"/>
                  <c:y val="2.6155187445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0182418514677799E-2"/>
                  <c:y val="-2.560300438399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1554397036630599E-2"/>
                  <c:y val="2.39755884917174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5.4864584594146303E-2"/>
                  <c:y val="1.6685574194152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5.5213086939122198E-2"/>
                  <c:y val="3.86433426114249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-2.0578954589106899E-2"/>
                  <c:y val="2.6155187445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2.1950884895047301E-2"/>
                  <c:y val="2.6155187445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3.3960352294418399E-2"/>
                  <c:y val="1.856434793950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7"/>
              <c:layout>
                <c:manualLayout>
                  <c:x val="-3.42982576485115E-2"/>
                  <c:y val="2.1795989537925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-3.5670187954451898E-2"/>
                  <c:y val="2.17959895379250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9.3580948829255703E-3"/>
                  <c:y val="-4.57419024902501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6"/>
              <c:layout>
                <c:manualLayout>
                  <c:x val="-4.6376982270651998E-2"/>
                  <c:y val="1.1317345867215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9"/>
              <c:layout>
                <c:manualLayout>
                  <c:x val="-3.5644396756180301E-2"/>
                  <c:y val="4.41998914736550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3.4375896199514297E-2"/>
                  <c:y val="-2.3226980117817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5"/>
              <c:layout>
                <c:manualLayout>
                  <c:x val="-2.8810644450758E-2"/>
                  <c:y val="1.525719267654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8"/>
              <c:layout>
                <c:manualLayout>
                  <c:x val="-1.18404653095139E-2"/>
                  <c:y val="1.90298993984205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1"/>
              <c:layout>
                <c:manualLayout>
                  <c:x val="-3.5734793641031701E-2"/>
                  <c:y val="-3.571516128654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4"/>
              <c:layout>
                <c:manualLayout>
                  <c:x val="-2.8810644450758E-2"/>
                  <c:y val="3.26936410629578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7"/>
              <c:layout>
                <c:manualLayout>
                  <c:x val="-2.60278692832694E-2"/>
                  <c:y val="-1.98500150297277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0"/>
              <c:layout>
                <c:manualLayout>
                  <c:x val="-3.8126876226055401E-2"/>
                  <c:y val="2.24068644865102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3"/>
              <c:layout>
                <c:manualLayout>
                  <c:x val="-1.5052553412128E-2"/>
                  <c:y val="1.682876650830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6"/>
              <c:layout>
                <c:manualLayout>
                  <c:x val="-9.6036201675915502E-3"/>
                  <c:y val="-2.1795989537925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9"/>
              <c:layout>
                <c:manualLayout>
                  <c:x val="-2.87717255118764E-2"/>
                  <c:y val="2.05986125804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2"/>
              <c:layout>
                <c:manualLayout>
                  <c:x val="-1.3848497438028E-3"/>
                  <c:y val="5.03457618119996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 i="1">
                    <a:solidFill>
                      <a:srgbClr val="0000FF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Лист1!$A$2:$A$74</c:f>
              <c:strCache>
                <c:ptCount val="73"/>
                <c:pt idx="0">
                  <c:v>sep 2014</c:v>
                </c:pt>
                <c:pt idx="1">
                  <c:v>oct 2014</c:v>
                </c:pt>
                <c:pt idx="2">
                  <c:v>nov 2014</c:v>
                </c:pt>
                <c:pt idx="3">
                  <c:v>dec 2014</c:v>
                </c:pt>
                <c:pt idx="4">
                  <c:v>jan 2015</c:v>
                </c:pt>
                <c:pt idx="5">
                  <c:v>feb 2015</c:v>
                </c:pt>
                <c:pt idx="6">
                  <c:v>mar 2015</c:v>
                </c:pt>
                <c:pt idx="7">
                  <c:v>apr 2015</c:v>
                </c:pt>
                <c:pt idx="8">
                  <c:v>may 2015</c:v>
                </c:pt>
                <c:pt idx="9">
                  <c:v>jun 2015</c:v>
                </c:pt>
                <c:pt idx="10">
                  <c:v>jul 2015</c:v>
                </c:pt>
                <c:pt idx="11">
                  <c:v>aug 2015</c:v>
                </c:pt>
                <c:pt idx="12">
                  <c:v>sep 2015</c:v>
                </c:pt>
                <c:pt idx="13">
                  <c:v>oct 2015</c:v>
                </c:pt>
                <c:pt idx="14">
                  <c:v>nov 2015</c:v>
                </c:pt>
                <c:pt idx="15">
                  <c:v>dec 2015</c:v>
                </c:pt>
                <c:pt idx="16">
                  <c:v>jan 2016</c:v>
                </c:pt>
                <c:pt idx="17">
                  <c:v>feb 2016</c:v>
                </c:pt>
                <c:pt idx="18">
                  <c:v>mar 2016</c:v>
                </c:pt>
                <c:pt idx="19">
                  <c:v>apr 2016</c:v>
                </c:pt>
                <c:pt idx="20">
                  <c:v>may 2016</c:v>
                </c:pt>
                <c:pt idx="21">
                  <c:v>jun 2016</c:v>
                </c:pt>
                <c:pt idx="22">
                  <c:v>jul 2016</c:v>
                </c:pt>
                <c:pt idx="23">
                  <c:v>aug 2016</c:v>
                </c:pt>
                <c:pt idx="24">
                  <c:v>sep 2016</c:v>
                </c:pt>
                <c:pt idx="25">
                  <c:v>oct 2016</c:v>
                </c:pt>
                <c:pt idx="26">
                  <c:v>nov 2016</c:v>
                </c:pt>
                <c:pt idx="27">
                  <c:v>dec 2016</c:v>
                </c:pt>
                <c:pt idx="28">
                  <c:v>jan 2017</c:v>
                </c:pt>
                <c:pt idx="29">
                  <c:v>feb 2017</c:v>
                </c:pt>
                <c:pt idx="30">
                  <c:v>mar 2017</c:v>
                </c:pt>
                <c:pt idx="31">
                  <c:v>apr 2017</c:v>
                </c:pt>
                <c:pt idx="32">
                  <c:v>may 2017</c:v>
                </c:pt>
                <c:pt idx="33">
                  <c:v>jun 2017</c:v>
                </c:pt>
                <c:pt idx="34">
                  <c:v>jul 2017</c:v>
                </c:pt>
                <c:pt idx="35">
                  <c:v>aug 2017</c:v>
                </c:pt>
                <c:pt idx="36">
                  <c:v>sep 2017</c:v>
                </c:pt>
                <c:pt idx="37">
                  <c:v>oct 2017</c:v>
                </c:pt>
                <c:pt idx="38">
                  <c:v>nov 2017</c:v>
                </c:pt>
                <c:pt idx="39">
                  <c:v>dec 2017</c:v>
                </c:pt>
                <c:pt idx="40">
                  <c:v>jan 2018</c:v>
                </c:pt>
                <c:pt idx="41">
                  <c:v>feb 2018</c:v>
                </c:pt>
                <c:pt idx="42">
                  <c:v>mar 2018</c:v>
                </c:pt>
                <c:pt idx="43">
                  <c:v>apr 2018</c:v>
                </c:pt>
                <c:pt idx="44">
                  <c:v>may 2018</c:v>
                </c:pt>
                <c:pt idx="45">
                  <c:v>jun 2018</c:v>
                </c:pt>
                <c:pt idx="46">
                  <c:v>jul 2018</c:v>
                </c:pt>
                <c:pt idx="47">
                  <c:v>aug 2018</c:v>
                </c:pt>
                <c:pt idx="48">
                  <c:v>sep 2018</c:v>
                </c:pt>
                <c:pt idx="49">
                  <c:v>oct 2018</c:v>
                </c:pt>
                <c:pt idx="50">
                  <c:v>nov 2018</c:v>
                </c:pt>
                <c:pt idx="51">
                  <c:v>dec 2018</c:v>
                </c:pt>
                <c:pt idx="52">
                  <c:v>jan 2019</c:v>
                </c:pt>
                <c:pt idx="53">
                  <c:v>feb 2019</c:v>
                </c:pt>
                <c:pt idx="54">
                  <c:v>mar 2019</c:v>
                </c:pt>
                <c:pt idx="55">
                  <c:v>apr 2019</c:v>
                </c:pt>
                <c:pt idx="56">
                  <c:v>may 2019</c:v>
                </c:pt>
                <c:pt idx="57">
                  <c:v>jun 2019</c:v>
                </c:pt>
                <c:pt idx="58">
                  <c:v>jul 2019</c:v>
                </c:pt>
                <c:pt idx="59">
                  <c:v>aug 2019</c:v>
                </c:pt>
                <c:pt idx="60">
                  <c:v>sep 2019</c:v>
                </c:pt>
                <c:pt idx="61">
                  <c:v>oct 2019</c:v>
                </c:pt>
                <c:pt idx="62">
                  <c:v>nov 2019</c:v>
                </c:pt>
                <c:pt idx="63">
                  <c:v>dec 2019</c:v>
                </c:pt>
                <c:pt idx="64">
                  <c:v>jan 2020</c:v>
                </c:pt>
                <c:pt idx="65">
                  <c:v>feb 2020</c:v>
                </c:pt>
                <c:pt idx="66">
                  <c:v>mar 2020</c:v>
                </c:pt>
                <c:pt idx="67">
                  <c:v>apr 2020</c:v>
                </c:pt>
                <c:pt idx="68">
                  <c:v>may 2020</c:v>
                </c:pt>
                <c:pt idx="69">
                  <c:v>jun 2020</c:v>
                </c:pt>
                <c:pt idx="70">
                  <c:v>jul 2020</c:v>
                </c:pt>
                <c:pt idx="71">
                  <c:v>aug 2020</c:v>
                </c:pt>
                <c:pt idx="72">
                  <c:v>sep 2020</c:v>
                </c:pt>
              </c:strCache>
            </c:strRef>
          </c:cat>
          <c:val>
            <c:numRef>
              <c:f>Лист1!$B$2:$B$74</c:f>
              <c:numCache>
                <c:formatCode>General</c:formatCode>
                <c:ptCount val="73"/>
                <c:pt idx="0">
                  <c:v>241</c:v>
                </c:pt>
                <c:pt idx="1">
                  <c:v>243</c:v>
                </c:pt>
                <c:pt idx="2">
                  <c:v>248</c:v>
                </c:pt>
                <c:pt idx="3">
                  <c:v>247</c:v>
                </c:pt>
                <c:pt idx="4">
                  <c:v>254</c:v>
                </c:pt>
                <c:pt idx="5">
                  <c:v>263</c:v>
                </c:pt>
                <c:pt idx="6">
                  <c:v>272</c:v>
                </c:pt>
                <c:pt idx="7">
                  <c:v>261</c:v>
                </c:pt>
                <c:pt idx="8">
                  <c:v>260</c:v>
                </c:pt>
                <c:pt idx="9">
                  <c:v>259</c:v>
                </c:pt>
                <c:pt idx="10">
                  <c:v>251</c:v>
                </c:pt>
                <c:pt idx="11">
                  <c:v>246</c:v>
                </c:pt>
                <c:pt idx="12">
                  <c:v>297</c:v>
                </c:pt>
                <c:pt idx="13">
                  <c:v>310</c:v>
                </c:pt>
                <c:pt idx="14">
                  <c:v>292</c:v>
                </c:pt>
                <c:pt idx="15">
                  <c:v>337</c:v>
                </c:pt>
                <c:pt idx="16">
                  <c:v>331</c:v>
                </c:pt>
                <c:pt idx="17">
                  <c:v>343</c:v>
                </c:pt>
                <c:pt idx="18">
                  <c:v>346</c:v>
                </c:pt>
                <c:pt idx="19">
                  <c:v>363</c:v>
                </c:pt>
                <c:pt idx="20">
                  <c:v>348</c:v>
                </c:pt>
                <c:pt idx="21">
                  <c:v>345</c:v>
                </c:pt>
                <c:pt idx="22">
                  <c:v>347</c:v>
                </c:pt>
                <c:pt idx="23">
                  <c:v>350</c:v>
                </c:pt>
                <c:pt idx="24">
                  <c:v>353</c:v>
                </c:pt>
                <c:pt idx="25">
                  <c:v>364</c:v>
                </c:pt>
                <c:pt idx="26">
                  <c:v>369</c:v>
                </c:pt>
                <c:pt idx="27">
                  <c:v>370</c:v>
                </c:pt>
                <c:pt idx="28">
                  <c:v>378</c:v>
                </c:pt>
                <c:pt idx="29">
                  <c:v>393</c:v>
                </c:pt>
                <c:pt idx="30">
                  <c:v>385</c:v>
                </c:pt>
                <c:pt idx="31">
                  <c:v>381</c:v>
                </c:pt>
                <c:pt idx="32">
                  <c:v>379</c:v>
                </c:pt>
                <c:pt idx="33">
                  <c:v>378</c:v>
                </c:pt>
                <c:pt idx="34">
                  <c:v>351</c:v>
                </c:pt>
                <c:pt idx="35">
                  <c:v>354</c:v>
                </c:pt>
                <c:pt idx="36">
                  <c:v>340</c:v>
                </c:pt>
                <c:pt idx="37">
                  <c:v>341</c:v>
                </c:pt>
                <c:pt idx="38">
                  <c:v>343</c:v>
                </c:pt>
                <c:pt idx="39">
                  <c:v>347</c:v>
                </c:pt>
                <c:pt idx="40">
                  <c:v>321</c:v>
                </c:pt>
                <c:pt idx="41">
                  <c:v>340</c:v>
                </c:pt>
                <c:pt idx="42">
                  <c:v>348</c:v>
                </c:pt>
                <c:pt idx="43">
                  <c:v>351</c:v>
                </c:pt>
                <c:pt idx="44">
                  <c:v>349</c:v>
                </c:pt>
                <c:pt idx="45">
                  <c:v>351</c:v>
                </c:pt>
                <c:pt idx="46">
                  <c:v>359</c:v>
                </c:pt>
                <c:pt idx="47">
                  <c:v>297</c:v>
                </c:pt>
                <c:pt idx="48">
                  <c:v>306</c:v>
                </c:pt>
                <c:pt idx="49">
                  <c:v>324</c:v>
                </c:pt>
                <c:pt idx="50">
                  <c:v>333</c:v>
                </c:pt>
                <c:pt idx="51">
                  <c:v>328</c:v>
                </c:pt>
                <c:pt idx="52">
                  <c:v>335</c:v>
                </c:pt>
                <c:pt idx="53">
                  <c:v>330</c:v>
                </c:pt>
                <c:pt idx="54">
                  <c:v>336</c:v>
                </c:pt>
                <c:pt idx="55">
                  <c:v>345</c:v>
                </c:pt>
                <c:pt idx="56">
                  <c:v>342</c:v>
                </c:pt>
                <c:pt idx="57">
                  <c:v>342</c:v>
                </c:pt>
                <c:pt idx="58">
                  <c:v>332</c:v>
                </c:pt>
                <c:pt idx="59">
                  <c:v>345</c:v>
                </c:pt>
                <c:pt idx="60">
                  <c:v>330</c:v>
                </c:pt>
                <c:pt idx="61">
                  <c:v>321</c:v>
                </c:pt>
                <c:pt idx="62">
                  <c:v>363</c:v>
                </c:pt>
                <c:pt idx="63">
                  <c:v>365</c:v>
                </c:pt>
                <c:pt idx="64">
                  <c:v>376</c:v>
                </c:pt>
                <c:pt idx="65">
                  <c:v>432</c:v>
                </c:pt>
                <c:pt idx="66">
                  <c:v>437</c:v>
                </c:pt>
                <c:pt idx="67">
                  <c:v>431</c:v>
                </c:pt>
                <c:pt idx="68">
                  <c:v>425</c:v>
                </c:pt>
                <c:pt idx="69">
                  <c:v>404</c:v>
                </c:pt>
                <c:pt idx="70">
                  <c:v>442</c:v>
                </c:pt>
                <c:pt idx="71">
                  <c:v>431</c:v>
                </c:pt>
                <c:pt idx="72">
                  <c:v>447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FOB Rouen, France*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dPt>
            <c:idx val="0"/>
            <c:marker>
              <c:symbol val="circle"/>
              <c:size val="6"/>
            </c:marker>
            <c:bubble3D val="0"/>
          </c:dPt>
          <c:dPt>
            <c:idx val="3"/>
            <c:marker>
              <c:symbol val="circle"/>
              <c:size val="6"/>
            </c:marker>
            <c:bubble3D val="0"/>
          </c:dPt>
          <c:dPt>
            <c:idx val="4"/>
            <c:bubble3D val="0"/>
          </c:dPt>
          <c:dPt>
            <c:idx val="6"/>
            <c:marker>
              <c:symbol val="circle"/>
              <c:size val="6"/>
            </c:marker>
            <c:bubble3D val="0"/>
          </c:dPt>
          <c:dPt>
            <c:idx val="7"/>
            <c:bubble3D val="0"/>
          </c:dPt>
          <c:dPt>
            <c:idx val="9"/>
            <c:marker>
              <c:symbol val="circle"/>
              <c:size val="6"/>
            </c:marker>
            <c:bubble3D val="0"/>
          </c:dPt>
          <c:dPt>
            <c:idx val="10"/>
            <c:bubble3D val="0"/>
          </c:dPt>
          <c:dPt>
            <c:idx val="12"/>
            <c:marker>
              <c:symbol val="circle"/>
              <c:size val="6"/>
            </c:marker>
            <c:bubble3D val="0"/>
          </c:dPt>
          <c:dPt>
            <c:idx val="15"/>
            <c:marker>
              <c:symbol val="circle"/>
              <c:size val="6"/>
            </c:marker>
            <c:bubble3D val="0"/>
          </c:dPt>
          <c:dPt>
            <c:idx val="16"/>
            <c:bubble3D val="0"/>
          </c:dPt>
          <c:dPt>
            <c:idx val="18"/>
            <c:marker>
              <c:symbol val="circle"/>
              <c:size val="6"/>
            </c:marker>
            <c:bubble3D val="0"/>
          </c:dPt>
          <c:dPt>
            <c:idx val="19"/>
            <c:bubble3D val="0"/>
          </c:dPt>
          <c:dPt>
            <c:idx val="21"/>
            <c:marker>
              <c:symbol val="circle"/>
              <c:size val="6"/>
            </c:marker>
            <c:bubble3D val="0"/>
          </c:dPt>
          <c:dPt>
            <c:idx val="22"/>
            <c:bubble3D val="0"/>
          </c:dPt>
          <c:dPt>
            <c:idx val="24"/>
            <c:marker>
              <c:symbol val="circle"/>
              <c:size val="6"/>
            </c:marker>
            <c:bubble3D val="0"/>
          </c:dPt>
          <c:dPt>
            <c:idx val="27"/>
            <c:marker>
              <c:symbol val="circle"/>
              <c:size val="5"/>
            </c:marker>
            <c:bubble3D val="0"/>
          </c:dPt>
          <c:dPt>
            <c:idx val="28"/>
            <c:bubble3D val="0"/>
          </c:dPt>
          <c:dPt>
            <c:idx val="30"/>
            <c:marker>
              <c:symbol val="circle"/>
              <c:size val="6"/>
            </c:marker>
            <c:bubble3D val="0"/>
          </c:dPt>
          <c:dPt>
            <c:idx val="31"/>
            <c:bubble3D val="0"/>
          </c:dPt>
          <c:dPt>
            <c:idx val="33"/>
            <c:marker>
              <c:symbol val="circle"/>
              <c:size val="6"/>
            </c:marker>
            <c:bubble3D val="0"/>
          </c:dPt>
          <c:dPt>
            <c:idx val="34"/>
            <c:bubble3D val="0"/>
          </c:dPt>
          <c:dPt>
            <c:idx val="36"/>
            <c:marker>
              <c:symbol val="circle"/>
              <c:size val="6"/>
            </c:marker>
            <c:bubble3D val="0"/>
          </c:dPt>
          <c:dPt>
            <c:idx val="39"/>
            <c:marker>
              <c:symbol val="circle"/>
              <c:size val="6"/>
            </c:marker>
            <c:bubble3D val="0"/>
          </c:dPt>
          <c:dPt>
            <c:idx val="40"/>
            <c:bubble3D val="0"/>
          </c:dPt>
          <c:dPt>
            <c:idx val="42"/>
            <c:marker>
              <c:symbol val="circle"/>
              <c:size val="6"/>
            </c:marker>
            <c:bubble3D val="0"/>
          </c:dPt>
          <c:dPt>
            <c:idx val="43"/>
            <c:bubble3D val="0"/>
          </c:dPt>
          <c:dPt>
            <c:idx val="45"/>
            <c:marker>
              <c:symbol val="circle"/>
              <c:size val="6"/>
            </c:marker>
            <c:bubble3D val="0"/>
          </c:dPt>
          <c:dPt>
            <c:idx val="46"/>
            <c:bubble3D val="0"/>
          </c:dPt>
          <c:dPt>
            <c:idx val="48"/>
            <c:marker>
              <c:symbol val="circle"/>
              <c:size val="6"/>
            </c:marker>
            <c:bubble3D val="0"/>
          </c:dPt>
          <c:dPt>
            <c:idx val="51"/>
            <c:marker>
              <c:symbol val="circle"/>
              <c:size val="6"/>
            </c:marker>
            <c:bubble3D val="0"/>
          </c:dPt>
          <c:dPt>
            <c:idx val="52"/>
            <c:bubble3D val="0"/>
          </c:dPt>
          <c:dPt>
            <c:idx val="54"/>
            <c:marker>
              <c:symbol val="circle"/>
              <c:size val="6"/>
            </c:marker>
            <c:bubble3D val="0"/>
          </c:dPt>
          <c:dPt>
            <c:idx val="55"/>
            <c:bubble3D val="0"/>
          </c:dPt>
          <c:dPt>
            <c:idx val="57"/>
            <c:marker>
              <c:symbol val="circle"/>
              <c:size val="6"/>
            </c:marker>
            <c:bubble3D val="0"/>
          </c:dPt>
          <c:dPt>
            <c:idx val="58"/>
            <c:bubble3D val="0"/>
          </c:dPt>
          <c:dPt>
            <c:idx val="60"/>
            <c:marker>
              <c:symbol val="circle"/>
              <c:size val="6"/>
            </c:marker>
            <c:bubble3D val="0"/>
          </c:dPt>
          <c:dPt>
            <c:idx val="63"/>
            <c:marker>
              <c:symbol val="circle"/>
              <c:size val="6"/>
            </c:marker>
            <c:bubble3D val="0"/>
          </c:dPt>
          <c:dPt>
            <c:idx val="66"/>
            <c:marker>
              <c:symbol val="circle"/>
              <c:size val="6"/>
            </c:marker>
            <c:bubble3D val="0"/>
          </c:dPt>
          <c:dPt>
            <c:idx val="69"/>
            <c:marker>
              <c:symbol val="circle"/>
              <c:size val="6"/>
            </c:marker>
            <c:bubble3D val="0"/>
          </c:dPt>
          <c:dPt>
            <c:idx val="72"/>
            <c:marker>
              <c:symbol val="circle"/>
              <c:size val="6"/>
            </c:marker>
            <c:bubble3D val="0"/>
          </c:dPt>
          <c:dLbls>
            <c:dLbl>
              <c:idx val="0"/>
              <c:layout>
                <c:manualLayout>
                  <c:x val="-2.7438606118809199E-2"/>
                  <c:y val="-2.17959895379250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8810536424749601E-2"/>
                  <c:y val="2.1795989537925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01824667306901E-2"/>
                  <c:y val="-2.8334786399302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3.01824667306901E-2"/>
                  <c:y val="-1.961639058413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4.3543879624458402E-2"/>
                  <c:y val="-2.7963396467333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5"/>
              <c:layout>
                <c:manualLayout>
                  <c:x val="-4.3901769790094698E-2"/>
                  <c:y val="-1.30775937227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-4.5273700096035097E-2"/>
                  <c:y val="-1.96163905841326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3.2926327342570998E-2"/>
                  <c:y val="1.7436791630339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3.3946416939342298E-2"/>
                  <c:y val="-3.07323452484743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7"/>
              <c:layout>
                <c:manualLayout>
                  <c:x val="-2.0566000085053701E-2"/>
                  <c:y val="2.91764099641237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0"/>
              <c:layout>
                <c:manualLayout>
                  <c:x val="-1.0975442447523701E-2"/>
                  <c:y val="-1.7436791630339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3"/>
              <c:layout>
                <c:manualLayout>
                  <c:x val="-1.37193030594046E-2"/>
                  <c:y val="6.53879686137750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6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9"/>
              <c:layout>
                <c:manualLayout>
                  <c:x val="-2.60666758128687E-2"/>
                  <c:y val="-2.1795989537925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2"/>
              <c:layout>
                <c:manualLayout>
                  <c:x val="-1.37193030594046E-2"/>
                  <c:y val="-2.8334786399302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5"/>
              <c:layout>
                <c:manualLayout>
                  <c:x val="-1.5091233365345E-2"/>
                  <c:y val="1.7436791630339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8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1"/>
              <c:layout>
                <c:manualLayout>
                  <c:x val="-2.8810536424749601E-2"/>
                  <c:y val="2.8334786399302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4"/>
              <c:layout>
                <c:manualLayout>
                  <c:x val="-1.6463271697293801E-2"/>
                  <c:y val="-2.39755884917174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7"/>
              <c:layout>
                <c:manualLayout>
                  <c:x val="-2.4759368726603299E-2"/>
                  <c:y val="3.33019726029536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0"/>
              <c:layout>
                <c:manualLayout>
                  <c:x val="-2.02271138799376E-2"/>
                  <c:y val="-2.63731473408892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3"/>
              <c:layout>
                <c:manualLayout>
                  <c:x val="-3.2926435368579303E-2"/>
                  <c:y val="2.1795817915960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6"/>
              <c:layout>
                <c:manualLayout>
                  <c:x val="-5.0813190312158099E-2"/>
                  <c:y val="-3.33019726029536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9"/>
              <c:layout>
                <c:manualLayout>
                  <c:x val="-3.2926327342570998E-2"/>
                  <c:y val="-2.8334786399302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2"/>
              <c:layout>
                <c:manualLayout>
                  <c:x val="0"/>
                  <c:y val="-2.3975760113682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1" i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Лист1!$A$2:$A$74</c:f>
              <c:strCache>
                <c:ptCount val="73"/>
                <c:pt idx="0">
                  <c:v>sep 2014</c:v>
                </c:pt>
                <c:pt idx="1">
                  <c:v>oct 2014</c:v>
                </c:pt>
                <c:pt idx="2">
                  <c:v>nov 2014</c:v>
                </c:pt>
                <c:pt idx="3">
                  <c:v>dec 2014</c:v>
                </c:pt>
                <c:pt idx="4">
                  <c:v>jan 2015</c:v>
                </c:pt>
                <c:pt idx="5">
                  <c:v>feb 2015</c:v>
                </c:pt>
                <c:pt idx="6">
                  <c:v>mar 2015</c:v>
                </c:pt>
                <c:pt idx="7">
                  <c:v>apr 2015</c:v>
                </c:pt>
                <c:pt idx="8">
                  <c:v>may 2015</c:v>
                </c:pt>
                <c:pt idx="9">
                  <c:v>jun 2015</c:v>
                </c:pt>
                <c:pt idx="10">
                  <c:v>jul 2015</c:v>
                </c:pt>
                <c:pt idx="11">
                  <c:v>aug 2015</c:v>
                </c:pt>
                <c:pt idx="12">
                  <c:v>sep 2015</c:v>
                </c:pt>
                <c:pt idx="13">
                  <c:v>oct 2015</c:v>
                </c:pt>
                <c:pt idx="14">
                  <c:v>nov 2015</c:v>
                </c:pt>
                <c:pt idx="15">
                  <c:v>dec 2015</c:v>
                </c:pt>
                <c:pt idx="16">
                  <c:v>jan 2016</c:v>
                </c:pt>
                <c:pt idx="17">
                  <c:v>feb 2016</c:v>
                </c:pt>
                <c:pt idx="18">
                  <c:v>mar 2016</c:v>
                </c:pt>
                <c:pt idx="19">
                  <c:v>apr 2016</c:v>
                </c:pt>
                <c:pt idx="20">
                  <c:v>may 2016</c:v>
                </c:pt>
                <c:pt idx="21">
                  <c:v>jun 2016</c:v>
                </c:pt>
                <c:pt idx="22">
                  <c:v>jul 2016</c:v>
                </c:pt>
                <c:pt idx="23">
                  <c:v>aug 2016</c:v>
                </c:pt>
                <c:pt idx="24">
                  <c:v>sep 2016</c:v>
                </c:pt>
                <c:pt idx="25">
                  <c:v>oct 2016</c:v>
                </c:pt>
                <c:pt idx="26">
                  <c:v>nov 2016</c:v>
                </c:pt>
                <c:pt idx="27">
                  <c:v>dec 2016</c:v>
                </c:pt>
                <c:pt idx="28">
                  <c:v>jan 2017</c:v>
                </c:pt>
                <c:pt idx="29">
                  <c:v>feb 2017</c:v>
                </c:pt>
                <c:pt idx="30">
                  <c:v>mar 2017</c:v>
                </c:pt>
                <c:pt idx="31">
                  <c:v>apr 2017</c:v>
                </c:pt>
                <c:pt idx="32">
                  <c:v>may 2017</c:v>
                </c:pt>
                <c:pt idx="33">
                  <c:v>jun 2017</c:v>
                </c:pt>
                <c:pt idx="34">
                  <c:v>jul 2017</c:v>
                </c:pt>
                <c:pt idx="35">
                  <c:v>aug 2017</c:v>
                </c:pt>
                <c:pt idx="36">
                  <c:v>sep 2017</c:v>
                </c:pt>
                <c:pt idx="37">
                  <c:v>oct 2017</c:v>
                </c:pt>
                <c:pt idx="38">
                  <c:v>nov 2017</c:v>
                </c:pt>
                <c:pt idx="39">
                  <c:v>dec 2017</c:v>
                </c:pt>
                <c:pt idx="40">
                  <c:v>jan 2018</c:v>
                </c:pt>
                <c:pt idx="41">
                  <c:v>feb 2018</c:v>
                </c:pt>
                <c:pt idx="42">
                  <c:v>mar 2018</c:v>
                </c:pt>
                <c:pt idx="43">
                  <c:v>apr 2018</c:v>
                </c:pt>
                <c:pt idx="44">
                  <c:v>may 2018</c:v>
                </c:pt>
                <c:pt idx="45">
                  <c:v>jun 2018</c:v>
                </c:pt>
                <c:pt idx="46">
                  <c:v>jul 2018</c:v>
                </c:pt>
                <c:pt idx="47">
                  <c:v>aug 2018</c:v>
                </c:pt>
                <c:pt idx="48">
                  <c:v>sep 2018</c:v>
                </c:pt>
                <c:pt idx="49">
                  <c:v>oct 2018</c:v>
                </c:pt>
                <c:pt idx="50">
                  <c:v>nov 2018</c:v>
                </c:pt>
                <c:pt idx="51">
                  <c:v>dec 2018</c:v>
                </c:pt>
                <c:pt idx="52">
                  <c:v>jan 2019</c:v>
                </c:pt>
                <c:pt idx="53">
                  <c:v>feb 2019</c:v>
                </c:pt>
                <c:pt idx="54">
                  <c:v>mar 2019</c:v>
                </c:pt>
                <c:pt idx="55">
                  <c:v>apr 2019</c:v>
                </c:pt>
                <c:pt idx="56">
                  <c:v>may 2019</c:v>
                </c:pt>
                <c:pt idx="57">
                  <c:v>jun 2019</c:v>
                </c:pt>
                <c:pt idx="58">
                  <c:v>jul 2019</c:v>
                </c:pt>
                <c:pt idx="59">
                  <c:v>aug 2019</c:v>
                </c:pt>
                <c:pt idx="60">
                  <c:v>sep 2019</c:v>
                </c:pt>
                <c:pt idx="61">
                  <c:v>oct 2019</c:v>
                </c:pt>
                <c:pt idx="62">
                  <c:v>nov 2019</c:v>
                </c:pt>
                <c:pt idx="63">
                  <c:v>dec 2019</c:v>
                </c:pt>
                <c:pt idx="64">
                  <c:v>jan 2020</c:v>
                </c:pt>
                <c:pt idx="65">
                  <c:v>feb 2020</c:v>
                </c:pt>
                <c:pt idx="66">
                  <c:v>mar 2020</c:v>
                </c:pt>
                <c:pt idx="67">
                  <c:v>apr 2020</c:v>
                </c:pt>
                <c:pt idx="68">
                  <c:v>may 2020</c:v>
                </c:pt>
                <c:pt idx="69">
                  <c:v>jun 2020</c:v>
                </c:pt>
                <c:pt idx="70">
                  <c:v>jul 2020</c:v>
                </c:pt>
                <c:pt idx="71">
                  <c:v>aug 2020</c:v>
                </c:pt>
                <c:pt idx="72">
                  <c:v>sep 2020</c:v>
                </c:pt>
              </c:strCache>
            </c:strRef>
          </c:cat>
          <c:val>
            <c:numRef>
              <c:f>Лист1!$C$2:$C$74</c:f>
              <c:numCache>
                <c:formatCode>General</c:formatCode>
                <c:ptCount val="73"/>
                <c:pt idx="0">
                  <c:v>295</c:v>
                </c:pt>
                <c:pt idx="1">
                  <c:v>296</c:v>
                </c:pt>
                <c:pt idx="2">
                  <c:v>295</c:v>
                </c:pt>
                <c:pt idx="3">
                  <c:v>299</c:v>
                </c:pt>
                <c:pt idx="4">
                  <c:v>302</c:v>
                </c:pt>
                <c:pt idx="5">
                  <c:v>310</c:v>
                </c:pt>
                <c:pt idx="6">
                  <c:v>319</c:v>
                </c:pt>
                <c:pt idx="7">
                  <c:v>313</c:v>
                </c:pt>
                <c:pt idx="8">
                  <c:v>311</c:v>
                </c:pt>
                <c:pt idx="9">
                  <c:v>311</c:v>
                </c:pt>
                <c:pt idx="10">
                  <c:v>305</c:v>
                </c:pt>
                <c:pt idx="11">
                  <c:v>302</c:v>
                </c:pt>
                <c:pt idx="12">
                  <c:v>333</c:v>
                </c:pt>
                <c:pt idx="13">
                  <c:v>336</c:v>
                </c:pt>
                <c:pt idx="14">
                  <c:v>332</c:v>
                </c:pt>
                <c:pt idx="15">
                  <c:v>345</c:v>
                </c:pt>
                <c:pt idx="16">
                  <c:v>342</c:v>
                </c:pt>
                <c:pt idx="17">
                  <c:v>351</c:v>
                </c:pt>
                <c:pt idx="18">
                  <c:v>367</c:v>
                </c:pt>
                <c:pt idx="19">
                  <c:v>421</c:v>
                </c:pt>
                <c:pt idx="20">
                  <c:v>422</c:v>
                </c:pt>
                <c:pt idx="21">
                  <c:v>410</c:v>
                </c:pt>
                <c:pt idx="22">
                  <c:v>408</c:v>
                </c:pt>
                <c:pt idx="23">
                  <c:v>426</c:v>
                </c:pt>
                <c:pt idx="24">
                  <c:v>429</c:v>
                </c:pt>
                <c:pt idx="25">
                  <c:v>432</c:v>
                </c:pt>
                <c:pt idx="26">
                  <c:v>448</c:v>
                </c:pt>
                <c:pt idx="27">
                  <c:v>446</c:v>
                </c:pt>
                <c:pt idx="28">
                  <c:v>452</c:v>
                </c:pt>
                <c:pt idx="29">
                  <c:v>442</c:v>
                </c:pt>
                <c:pt idx="30">
                  <c:v>439</c:v>
                </c:pt>
                <c:pt idx="31">
                  <c:v>423</c:v>
                </c:pt>
                <c:pt idx="32">
                  <c:v>377</c:v>
                </c:pt>
                <c:pt idx="33">
                  <c:v>400</c:v>
                </c:pt>
                <c:pt idx="34">
                  <c:v>426</c:v>
                </c:pt>
                <c:pt idx="35">
                  <c:v>427</c:v>
                </c:pt>
                <c:pt idx="36">
                  <c:v>434</c:v>
                </c:pt>
                <c:pt idx="37">
                  <c:v>430</c:v>
                </c:pt>
                <c:pt idx="38">
                  <c:v>432</c:v>
                </c:pt>
                <c:pt idx="39">
                  <c:v>436</c:v>
                </c:pt>
                <c:pt idx="40">
                  <c:v>434</c:v>
                </c:pt>
                <c:pt idx="41">
                  <c:v>431</c:v>
                </c:pt>
                <c:pt idx="42">
                  <c:v>432</c:v>
                </c:pt>
                <c:pt idx="43">
                  <c:v>433</c:v>
                </c:pt>
                <c:pt idx="44">
                  <c:v>417</c:v>
                </c:pt>
                <c:pt idx="45">
                  <c:v>409</c:v>
                </c:pt>
                <c:pt idx="46">
                  <c:v>410</c:v>
                </c:pt>
                <c:pt idx="47">
                  <c:v>430</c:v>
                </c:pt>
                <c:pt idx="48">
                  <c:v>428</c:v>
                </c:pt>
                <c:pt idx="49">
                  <c:v>433</c:v>
                </c:pt>
                <c:pt idx="50">
                  <c:v>427</c:v>
                </c:pt>
                <c:pt idx="51">
                  <c:v>432</c:v>
                </c:pt>
                <c:pt idx="52">
                  <c:v>439</c:v>
                </c:pt>
                <c:pt idx="53">
                  <c:v>424</c:v>
                </c:pt>
                <c:pt idx="54">
                  <c:v>406</c:v>
                </c:pt>
                <c:pt idx="55">
                  <c:v>408</c:v>
                </c:pt>
                <c:pt idx="56">
                  <c:v>407</c:v>
                </c:pt>
                <c:pt idx="57">
                  <c:v>410</c:v>
                </c:pt>
                <c:pt idx="58">
                  <c:v>417</c:v>
                </c:pt>
                <c:pt idx="59">
                  <c:v>410</c:v>
                </c:pt>
                <c:pt idx="60">
                  <c:v>421</c:v>
                </c:pt>
                <c:pt idx="61">
                  <c:v>408</c:v>
                </c:pt>
                <c:pt idx="62">
                  <c:v>407</c:v>
                </c:pt>
                <c:pt idx="63">
                  <c:v>411</c:v>
                </c:pt>
                <c:pt idx="64">
                  <c:v>437</c:v>
                </c:pt>
                <c:pt idx="65">
                  <c:v>442</c:v>
                </c:pt>
                <c:pt idx="66">
                  <c:v>441</c:v>
                </c:pt>
                <c:pt idx="67">
                  <c:v>406</c:v>
                </c:pt>
                <c:pt idx="68">
                  <c:v>423</c:v>
                </c:pt>
                <c:pt idx="69">
                  <c:v>419</c:v>
                </c:pt>
                <c:pt idx="70">
                  <c:v>428</c:v>
                </c:pt>
                <c:pt idx="71">
                  <c:v>439</c:v>
                </c:pt>
                <c:pt idx="72">
                  <c:v>448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2388864"/>
        <c:axId val="243004160"/>
      </c:lineChart>
      <c:catAx>
        <c:axId val="212388864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65000"/>
                </a:schemeClr>
              </a:solidFill>
            </a:ln>
          </c:spPr>
        </c:majorGridlines>
        <c:majorTickMark val="out"/>
        <c:minorTickMark val="none"/>
        <c:tickLblPos val="nextTo"/>
        <c:txPr>
          <a:bodyPr rot="-5400000" vert="horz"/>
          <a:lstStyle/>
          <a:p>
            <a:pPr>
              <a:defRPr sz="900" b="1" i="1"/>
            </a:pPr>
            <a:endParaRPr lang="ru-RU"/>
          </a:p>
        </c:txPr>
        <c:crossAx val="243004160"/>
        <c:crosses val="autoZero"/>
        <c:auto val="1"/>
        <c:lblAlgn val="ctr"/>
        <c:lblOffset val="100"/>
        <c:noMultiLvlLbl val="0"/>
      </c:catAx>
      <c:valAx>
        <c:axId val="243004160"/>
        <c:scaling>
          <c:orientation val="minMax"/>
          <c:min val="200"/>
        </c:scaling>
        <c:delete val="0"/>
        <c:axPos val="l"/>
        <c:majorGridlines/>
        <c:title>
          <c:tx>
            <c:rich>
              <a:bodyPr rot="0" vert="horz"/>
              <a:lstStyle/>
              <a:p>
                <a:pPr>
                  <a:defRPr sz="1100"/>
                </a:pPr>
                <a:r>
                  <a:rPr lang="en-US" sz="1100"/>
                  <a:t>USD/t</a:t>
                </a:r>
                <a:endParaRPr lang="ru-RU" sz="1100"/>
              </a:p>
            </c:rich>
          </c:tx>
          <c:layout>
            <c:manualLayout>
              <c:xMode val="edge"/>
              <c:yMode val="edge"/>
              <c:x val="2.33228152009878E-2"/>
              <c:y val="4.0153533009768698E-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2123888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178277564454199"/>
          <c:y val="0.53685389534765604"/>
          <c:w val="0.19563092631538001"/>
          <c:h val="0.122788686554145"/>
        </c:manualLayout>
      </c:layout>
      <c:overlay val="0"/>
      <c:txPr>
        <a:bodyPr/>
        <a:lstStyle/>
        <a:p>
          <a:pPr>
            <a:defRPr sz="1200" b="1" i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800" dirty="0"/>
              <a:t>Посевная</a:t>
            </a:r>
            <a:r>
              <a:rPr lang="ru-RU" sz="1800" baseline="0" dirty="0"/>
              <a:t> площадь и производство семян подсолнечника в Казахстане</a:t>
            </a:r>
            <a:endParaRPr lang="ru-RU" sz="1800" dirty="0"/>
          </a:p>
        </c:rich>
      </c:tx>
      <c:layout>
        <c:manualLayout>
          <c:xMode val="edge"/>
          <c:yMode val="edge"/>
          <c:x val="0.148683655240124"/>
          <c:y val="1.9483682415976601E-3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7938280486391601E-2"/>
          <c:y val="5.2301414101123399E-2"/>
          <c:w val="0.87562980099578602"/>
          <c:h val="0.701152682266397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Уборочная площадь (Комстат), тыс. га</c:v>
                </c:pt>
              </c:strCache>
            </c:strRef>
          </c:tx>
          <c:spPr>
            <a:solidFill>
              <a:srgbClr val="A6EC26"/>
            </a:solidFill>
          </c:spPr>
          <c:invertIfNegative val="0"/>
          <c:dLbls>
            <c:dLbl>
              <c:idx val="0"/>
              <c:layout>
                <c:manualLayout>
                  <c:x val="-1.2500000000000001E-2"/>
                  <c:y val="-4.35682387539484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1666666666666701E-3"/>
                  <c:y val="8.713647750789669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6.9425159677868296E-3"/>
                  <c:y val="-1.94836824159766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6.9444444444444397E-3"/>
                  <c:y val="6.53523581309225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  <c:pt idx="7">
                  <c:v>2020/2021**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768.7</c:v>
                </c:pt>
                <c:pt idx="1">
                  <c:v>701.3</c:v>
                </c:pt>
                <c:pt idx="2">
                  <c:v>807.4</c:v>
                </c:pt>
                <c:pt idx="3">
                  <c:v>882.9</c:v>
                </c:pt>
                <c:pt idx="4">
                  <c:v>864.3</c:v>
                </c:pt>
                <c:pt idx="5">
                  <c:v>815.3</c:v>
                </c:pt>
                <c:pt idx="6">
                  <c:v>899.7</c:v>
                </c:pt>
                <c:pt idx="7">
                  <c:v>780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Валовый сбор в первоначальном весе (Комстат), тыс. тонн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6.9444444444444701E-3"/>
                  <c:y val="1.3070471626184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8888888888888E-2"/>
                  <c:y val="2.1784119376974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4.1666666666665599E-3"/>
                  <c:y val="4.356823875394840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  <c:pt idx="7">
                  <c:v>2020/2021**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571.9</c:v>
                </c:pt>
                <c:pt idx="1">
                  <c:v>592.5</c:v>
                </c:pt>
                <c:pt idx="2">
                  <c:v>854.7</c:v>
                </c:pt>
                <c:pt idx="3">
                  <c:v>1011.8</c:v>
                </c:pt>
                <c:pt idx="4">
                  <c:v>936.8</c:v>
                </c:pt>
                <c:pt idx="5">
                  <c:v>917.8</c:v>
                </c:pt>
                <c:pt idx="7">
                  <c:v>858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Производство в весе после доработки (Комстат), тыс. тонн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8.3310191613440703E-3"/>
                  <c:y val="9.741841207988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7770063871146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496419411056E-2"/>
                  <c:y val="-3.5719671792593798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38850319355734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5.5540127742293799E-3"/>
                  <c:y val="9.741841207988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Лист1!$A$2:$A$9</c:f>
              <c:strCache>
                <c:ptCount val="8"/>
                <c:pt idx="0">
                  <c:v>2014/15</c:v>
                </c:pt>
                <c:pt idx="1">
                  <c:v>2015/16</c:v>
                </c:pt>
                <c:pt idx="2">
                  <c:v>2016/17</c:v>
                </c:pt>
                <c:pt idx="3">
                  <c:v>2017/18</c:v>
                </c:pt>
                <c:pt idx="4">
                  <c:v>2018/19</c:v>
                </c:pt>
                <c:pt idx="5">
                  <c:v>2019/20</c:v>
                </c:pt>
                <c:pt idx="6">
                  <c:v>2020/21*</c:v>
                </c:pt>
                <c:pt idx="7">
                  <c:v>2020/2021**</c:v>
                </c:pt>
              </c:strCache>
            </c:strRef>
          </c:cat>
          <c:val>
            <c:numRef>
              <c:f>Лист1!$D$2:$D$9</c:f>
              <c:numCache>
                <c:formatCode>General</c:formatCode>
                <c:ptCount val="8"/>
                <c:pt idx="0">
                  <c:v>512.79999999999995</c:v>
                </c:pt>
                <c:pt idx="1">
                  <c:v>534</c:v>
                </c:pt>
                <c:pt idx="2">
                  <c:v>754.8</c:v>
                </c:pt>
                <c:pt idx="3">
                  <c:v>900.3</c:v>
                </c:pt>
                <c:pt idx="4">
                  <c:v>847.7</c:v>
                </c:pt>
                <c:pt idx="5">
                  <c:v>838.7</c:v>
                </c:pt>
                <c:pt idx="7">
                  <c:v>750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0908160"/>
        <c:axId val="260910080"/>
      </c:barChart>
      <c:catAx>
        <c:axId val="2609081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 i="0"/>
            </a:pPr>
            <a:endParaRPr lang="ru-RU"/>
          </a:p>
        </c:txPr>
        <c:crossAx val="260910080"/>
        <c:crosses val="autoZero"/>
        <c:auto val="1"/>
        <c:lblAlgn val="ctr"/>
        <c:lblOffset val="100"/>
        <c:noMultiLvlLbl val="0"/>
      </c:catAx>
      <c:valAx>
        <c:axId val="2609100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6090816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25593175124145306"/>
          <c:y val="0.8164379379513752"/>
          <c:w val="0.49938698130659198"/>
          <c:h val="8.8092018210339407E-2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0.10616</cdr:x>
      <cdr:y>0.16019</cdr:y>
    </cdr:from>
    <cdr:to>
      <cdr:x>0.85505</cdr:x>
      <cdr:y>0.28182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 flipV="1">
          <a:off x="1004570" y="1030605"/>
          <a:ext cx="7086600" cy="782562"/>
        </a:xfrm>
        <a:prstGeom xmlns:a="http://schemas.openxmlformats.org/drawingml/2006/main" prst="straightConnector1">
          <a:avLst/>
        </a:prstGeom>
        <a:ln xmlns:a="http://schemas.openxmlformats.org/drawingml/2006/main" w="38100" cmpd="sng">
          <a:solidFill>
            <a:srgbClr val="FF0000"/>
          </a:solidFill>
          <a:tailEnd type="arrow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0.92684</cdr:x>
      <cdr:y>0.7593</cdr:y>
    </cdr:from>
    <cdr:to>
      <cdr:x>0.98783</cdr:x>
      <cdr:y>0.83337</cdr:y>
    </cdr:to>
    <cdr:sp macro="" textlink="">
      <cdr:nvSpPr>
        <cdr:cNvPr id="8" name="Надпись 7"/>
        <cdr:cNvSpPr txBox="1"/>
      </cdr:nvSpPr>
      <cdr:spPr>
        <a:xfrm xmlns:a="http://schemas.openxmlformats.org/drawingml/2006/main">
          <a:off x="8684514" y="4686554"/>
          <a:ext cx="5715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0.91464</cdr:x>
      <cdr:y>0.74078</cdr:y>
    </cdr:from>
    <cdr:to>
      <cdr:x>1</cdr:x>
      <cdr:y>0.87041</cdr:y>
    </cdr:to>
    <cdr:sp macro="" textlink="">
      <cdr:nvSpPr>
        <cdr:cNvPr id="9" name="Надпись 8"/>
        <cdr:cNvSpPr txBox="1"/>
      </cdr:nvSpPr>
      <cdr:spPr>
        <a:xfrm xmlns:a="http://schemas.openxmlformats.org/drawingml/2006/main">
          <a:off x="8570214" y="4572254"/>
          <a:ext cx="799846" cy="8001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0.90241</cdr:x>
      <cdr:y>0.79634</cdr:y>
    </cdr:from>
    <cdr:to>
      <cdr:x>1</cdr:x>
      <cdr:y>0.94449</cdr:y>
    </cdr:to>
    <cdr:sp macro="" textlink="">
      <cdr:nvSpPr>
        <cdr:cNvPr id="10" name="Надпись 9"/>
        <cdr:cNvSpPr txBox="1"/>
      </cdr:nvSpPr>
      <cdr:spPr>
        <a:xfrm xmlns:a="http://schemas.openxmlformats.org/drawingml/2006/main">
          <a:off x="8798814" y="491515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0.91464</cdr:x>
      <cdr:y>0.77782</cdr:y>
    </cdr:from>
    <cdr:to>
      <cdr:x>0.98783</cdr:x>
      <cdr:y>0.83337</cdr:y>
    </cdr:to>
    <cdr:sp macro="" textlink="">
      <cdr:nvSpPr>
        <cdr:cNvPr id="11" name="Надпись 10"/>
        <cdr:cNvSpPr txBox="1"/>
      </cdr:nvSpPr>
      <cdr:spPr>
        <a:xfrm xmlns:a="http://schemas.openxmlformats.org/drawingml/2006/main">
          <a:off x="8570214" y="4800854"/>
          <a:ext cx="6858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0.91464</cdr:x>
      <cdr:y>0.77782</cdr:y>
    </cdr:from>
    <cdr:to>
      <cdr:x>1</cdr:x>
      <cdr:y>0.85189</cdr:y>
    </cdr:to>
    <cdr:sp macro="" textlink="">
      <cdr:nvSpPr>
        <cdr:cNvPr id="12" name="Надпись 11"/>
        <cdr:cNvSpPr txBox="1"/>
      </cdr:nvSpPr>
      <cdr:spPr>
        <a:xfrm xmlns:a="http://schemas.openxmlformats.org/drawingml/2006/main">
          <a:off x="8570214" y="4800854"/>
          <a:ext cx="799846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400" b="1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0.91464</cdr:x>
      <cdr:y>0.56879</cdr:y>
    </cdr:from>
    <cdr:to>
      <cdr:x>1</cdr:x>
      <cdr:y>0.64287</cdr:y>
    </cdr:to>
    <cdr:sp macro="" textlink="">
      <cdr:nvSpPr>
        <cdr:cNvPr id="13" name="Надпись 12"/>
        <cdr:cNvSpPr txBox="1"/>
      </cdr:nvSpPr>
      <cdr:spPr>
        <a:xfrm xmlns:a="http://schemas.openxmlformats.org/drawingml/2006/main">
          <a:off x="8655028" y="3659505"/>
          <a:ext cx="807742" cy="4766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400" b="1">
              <a:solidFill>
                <a:srgbClr val="0000FF"/>
              </a:solidFill>
            </a:rPr>
            <a:t>+</a:t>
          </a:r>
          <a:r>
            <a:rPr lang="ru-RU" sz="1400" b="1">
              <a:solidFill>
                <a:srgbClr val="0000FF"/>
              </a:solidFill>
            </a:rPr>
            <a:t>108</a:t>
          </a:r>
          <a:r>
            <a:rPr lang="en-US" sz="1400" b="1">
              <a:solidFill>
                <a:srgbClr val="0000FF"/>
              </a:solidFill>
            </a:rPr>
            <a:t>%</a:t>
          </a:r>
          <a:endParaRPr lang="ru-RU" sz="1400" b="1">
            <a:solidFill>
              <a:srgbClr val="0000FF"/>
            </a:solidFill>
          </a:endParaRPr>
        </a:p>
      </cdr:txBody>
    </cdr:sp>
  </cdr:relSizeAnchor>
  <cdr:relSizeAnchor xmlns:cdr="http://schemas.openxmlformats.org/drawingml/2006/chartDrawing">
    <cdr:from>
      <cdr:x>0.91464</cdr:x>
      <cdr:y>0.29634</cdr:y>
    </cdr:from>
    <cdr:to>
      <cdr:x>1</cdr:x>
      <cdr:y>0.37041</cdr:y>
    </cdr:to>
    <cdr:sp macro="" textlink="">
      <cdr:nvSpPr>
        <cdr:cNvPr id="14" name="Надпись 13"/>
        <cdr:cNvSpPr txBox="1"/>
      </cdr:nvSpPr>
      <cdr:spPr>
        <a:xfrm xmlns:a="http://schemas.openxmlformats.org/drawingml/2006/main">
          <a:off x="8570214" y="1829054"/>
          <a:ext cx="799846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400" b="1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0.78928</cdr:x>
      <cdr:y>0.84</cdr:y>
    </cdr:from>
    <cdr:to>
      <cdr:x>0.88797</cdr:x>
      <cdr:y>1</cdr:y>
    </cdr:to>
    <cdr:sp macro="" textlink="">
      <cdr:nvSpPr>
        <cdr:cNvPr id="2" name="Надпись 1"/>
        <cdr:cNvSpPr txBox="1"/>
      </cdr:nvSpPr>
      <cdr:spPr>
        <a:xfrm xmlns:a="http://schemas.openxmlformats.org/drawingml/2006/main">
          <a:off x="7312914" y="548855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0.07376</cdr:x>
      <cdr:y>0.8519</cdr:y>
    </cdr:from>
    <cdr:to>
      <cdr:x>0.17243</cdr:x>
      <cdr:y>1</cdr:y>
    </cdr:to>
    <cdr:sp macro="" textlink="">
      <cdr:nvSpPr>
        <cdr:cNvPr id="4" name="Надпись 3"/>
        <cdr:cNvSpPr txBox="1"/>
      </cdr:nvSpPr>
      <cdr:spPr>
        <a:xfrm xmlns:a="http://schemas.openxmlformats.org/drawingml/2006/main">
          <a:off x="683514" y="594575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0.07376</cdr:x>
      <cdr:y>0.90748</cdr:y>
    </cdr:from>
    <cdr:to>
      <cdr:x>0.92479</cdr:x>
      <cdr:y>1</cdr:y>
    </cdr:to>
    <cdr:sp macro="" textlink="">
      <cdr:nvSpPr>
        <cdr:cNvPr id="5" name="Надпись 4"/>
        <cdr:cNvSpPr txBox="1"/>
      </cdr:nvSpPr>
      <cdr:spPr>
        <a:xfrm xmlns:a="http://schemas.openxmlformats.org/drawingml/2006/main" flipH="1">
          <a:off x="683514" y="5602859"/>
          <a:ext cx="7886700" cy="5712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0.0613</cdr:x>
      <cdr:y>0.8519</cdr:y>
    </cdr:from>
    <cdr:to>
      <cdr:x>0.15997</cdr:x>
      <cdr:y>1</cdr:y>
    </cdr:to>
    <cdr:sp macro="" textlink="">
      <cdr:nvSpPr>
        <cdr:cNvPr id="6" name="Надпись 5"/>
        <cdr:cNvSpPr txBox="1"/>
      </cdr:nvSpPr>
      <cdr:spPr>
        <a:xfrm xmlns:a="http://schemas.openxmlformats.org/drawingml/2006/main">
          <a:off x="574414" y="5551837"/>
          <a:ext cx="924543" cy="9651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0.34243</cdr:x>
      <cdr:y>0.92554</cdr:y>
    </cdr:from>
    <cdr:to>
      <cdr:x>0.79901</cdr:x>
      <cdr:y>1</cdr:y>
    </cdr:to>
    <cdr:sp macro="" textlink="">
      <cdr:nvSpPr>
        <cdr:cNvPr id="7" name="Надпись 6"/>
        <cdr:cNvSpPr txBox="1"/>
      </cdr:nvSpPr>
      <cdr:spPr>
        <a:xfrm xmlns:a="http://schemas.openxmlformats.org/drawingml/2006/main">
          <a:off x="3240360" y="5954783"/>
          <a:ext cx="4320480" cy="4790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/>
            <a:t>Данные Комитета по статистике Республики Казахстан</a:t>
          </a:r>
        </a:p>
        <a:p xmlns:a="http://schemas.openxmlformats.org/drawingml/2006/main">
          <a:r>
            <a:rPr lang="ru-RU" sz="1200" dirty="0"/>
            <a:t>*</a:t>
          </a:r>
          <a:r>
            <a:rPr lang="ru-RU" sz="1200" baseline="0" dirty="0"/>
            <a:t> Валовый сбор и экспорт 2020/21 - прогноз ЗСК</a:t>
          </a:r>
          <a:endParaRPr lang="ru-RU" sz="1200" dirty="0"/>
        </a:p>
      </cdr:txBody>
    </cdr:sp>
  </cdr:relSizeAnchor>
  <cdr:relSizeAnchor xmlns:cdr="http://schemas.openxmlformats.org/drawingml/2006/chartDrawing">
    <cdr:from>
      <cdr:x>0.8786</cdr:x>
      <cdr:y>0.07046</cdr:y>
    </cdr:from>
    <cdr:to>
      <cdr:x>0.96399</cdr:x>
      <cdr:y>0.14061</cdr:y>
    </cdr:to>
    <cdr:sp macro="" textlink="">
      <cdr:nvSpPr>
        <cdr:cNvPr id="17" name="Надпись 16"/>
        <cdr:cNvSpPr txBox="1"/>
      </cdr:nvSpPr>
      <cdr:spPr>
        <a:xfrm xmlns:a="http://schemas.openxmlformats.org/drawingml/2006/main">
          <a:off x="8232514" y="459180"/>
          <a:ext cx="8001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0.86713</cdr:x>
      <cdr:y>0.14242</cdr:y>
    </cdr:from>
    <cdr:to>
      <cdr:x>0.95252</cdr:x>
      <cdr:y>0.21257</cdr:y>
    </cdr:to>
    <cdr:sp macro="" textlink="">
      <cdr:nvSpPr>
        <cdr:cNvPr id="18" name="Надпись 17"/>
        <cdr:cNvSpPr txBox="1"/>
      </cdr:nvSpPr>
      <cdr:spPr>
        <a:xfrm xmlns:a="http://schemas.openxmlformats.org/drawingml/2006/main">
          <a:off x="8205470" y="916305"/>
          <a:ext cx="808026" cy="4513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400" b="1">
              <a:solidFill>
                <a:srgbClr val="FF0000"/>
              </a:solidFill>
            </a:rPr>
            <a:t>+2</a:t>
          </a:r>
          <a:r>
            <a:rPr lang="ru-RU" sz="1400" b="1">
              <a:solidFill>
                <a:srgbClr val="FF0000"/>
              </a:solidFill>
            </a:rPr>
            <a:t>6</a:t>
          </a:r>
          <a:r>
            <a:rPr lang="en-US" sz="1400" b="1">
              <a:solidFill>
                <a:srgbClr val="FF0000"/>
              </a:solidFill>
            </a:rPr>
            <a:t>%</a:t>
          </a:r>
          <a:endParaRPr lang="ru-RU" sz="1400" b="1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0.1223</cdr:x>
      <cdr:y>0.70185</cdr:y>
    </cdr:from>
    <cdr:to>
      <cdr:x>0.18329</cdr:x>
      <cdr:y>0.75447</cdr:y>
    </cdr:to>
    <cdr:sp macro="" textlink="">
      <cdr:nvSpPr>
        <cdr:cNvPr id="15" name="Надпись 14"/>
        <cdr:cNvSpPr txBox="1"/>
      </cdr:nvSpPr>
      <cdr:spPr>
        <a:xfrm xmlns:a="http://schemas.openxmlformats.org/drawingml/2006/main">
          <a:off x="1145914" y="4573980"/>
          <a:ext cx="5715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0.26868</cdr:x>
      <cdr:y>0.71939</cdr:y>
    </cdr:from>
    <cdr:to>
      <cdr:x>0.31747</cdr:x>
      <cdr:y>0.77201</cdr:y>
    </cdr:to>
    <cdr:sp macro="" textlink="">
      <cdr:nvSpPr>
        <cdr:cNvPr id="16" name="Надпись 15"/>
        <cdr:cNvSpPr txBox="1"/>
      </cdr:nvSpPr>
      <cdr:spPr>
        <a:xfrm xmlns:a="http://schemas.openxmlformats.org/drawingml/2006/main">
          <a:off x="2517514" y="4688280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0.41506</cdr:x>
      <cdr:y>0.73693</cdr:y>
    </cdr:from>
    <cdr:to>
      <cdr:x>0.46385</cdr:x>
      <cdr:y>0.78955</cdr:y>
    </cdr:to>
    <cdr:sp macro="" textlink="">
      <cdr:nvSpPr>
        <cdr:cNvPr id="19" name="Надпись 18"/>
        <cdr:cNvSpPr txBox="1"/>
      </cdr:nvSpPr>
      <cdr:spPr>
        <a:xfrm xmlns:a="http://schemas.openxmlformats.org/drawingml/2006/main">
          <a:off x="3889114" y="4802580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0.56144</cdr:x>
      <cdr:y>0.71939</cdr:y>
    </cdr:from>
    <cdr:to>
      <cdr:x>0.62243</cdr:x>
      <cdr:y>0.77201</cdr:y>
    </cdr:to>
    <cdr:sp macro="" textlink="">
      <cdr:nvSpPr>
        <cdr:cNvPr id="20" name="Надпись 19"/>
        <cdr:cNvSpPr txBox="1"/>
      </cdr:nvSpPr>
      <cdr:spPr>
        <a:xfrm xmlns:a="http://schemas.openxmlformats.org/drawingml/2006/main">
          <a:off x="5260714" y="4688280"/>
          <a:ext cx="5715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0.70782</cdr:x>
      <cdr:y>0.68431</cdr:y>
    </cdr:from>
    <cdr:to>
      <cdr:x>0.75661</cdr:x>
      <cdr:y>0.75447</cdr:y>
    </cdr:to>
    <cdr:sp macro="" textlink="">
      <cdr:nvSpPr>
        <cdr:cNvPr id="21" name="Надпись 20"/>
        <cdr:cNvSpPr txBox="1"/>
      </cdr:nvSpPr>
      <cdr:spPr>
        <a:xfrm xmlns:a="http://schemas.openxmlformats.org/drawingml/2006/main">
          <a:off x="6632314" y="4459680"/>
          <a:ext cx="4572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0.8542</cdr:x>
      <cdr:y>0.68431</cdr:y>
    </cdr:from>
    <cdr:to>
      <cdr:x>0.90299</cdr:x>
      <cdr:y>0.73693</cdr:y>
    </cdr:to>
    <cdr:sp macro="" textlink="">
      <cdr:nvSpPr>
        <cdr:cNvPr id="22" name="Надпись 21"/>
        <cdr:cNvSpPr txBox="1"/>
      </cdr:nvSpPr>
      <cdr:spPr>
        <a:xfrm xmlns:a="http://schemas.openxmlformats.org/drawingml/2006/main">
          <a:off x="8003914" y="4459680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0.17109</cdr:x>
      <cdr:y>0.78955</cdr:y>
    </cdr:from>
    <cdr:to>
      <cdr:x>0.21988</cdr:x>
      <cdr:y>0.84216</cdr:y>
    </cdr:to>
    <cdr:sp macro="" textlink="">
      <cdr:nvSpPr>
        <cdr:cNvPr id="23" name="Надпись 22"/>
        <cdr:cNvSpPr txBox="1"/>
      </cdr:nvSpPr>
      <cdr:spPr>
        <a:xfrm xmlns:a="http://schemas.openxmlformats.org/drawingml/2006/main">
          <a:off x="1603114" y="5145480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0.31747</cdr:x>
      <cdr:y>0.78955</cdr:y>
    </cdr:from>
    <cdr:to>
      <cdr:x>0.36626</cdr:x>
      <cdr:y>0.82462</cdr:y>
    </cdr:to>
    <cdr:sp macro="" textlink="">
      <cdr:nvSpPr>
        <cdr:cNvPr id="24" name="Надпись 23"/>
        <cdr:cNvSpPr txBox="1"/>
      </cdr:nvSpPr>
      <cdr:spPr>
        <a:xfrm xmlns:a="http://schemas.openxmlformats.org/drawingml/2006/main">
          <a:off x="2974714" y="5145480"/>
          <a:ext cx="4572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0.46385</cdr:x>
      <cdr:y>0.78955</cdr:y>
    </cdr:from>
    <cdr:to>
      <cdr:x>0.51264</cdr:x>
      <cdr:y>0.84216</cdr:y>
    </cdr:to>
    <cdr:sp macro="" textlink="">
      <cdr:nvSpPr>
        <cdr:cNvPr id="25" name="Надпись 24"/>
        <cdr:cNvSpPr txBox="1"/>
      </cdr:nvSpPr>
      <cdr:spPr>
        <a:xfrm xmlns:a="http://schemas.openxmlformats.org/drawingml/2006/main">
          <a:off x="4346314" y="5145480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0.63463</cdr:x>
      <cdr:y>0.78955</cdr:y>
    </cdr:from>
    <cdr:to>
      <cdr:x>0.68342</cdr:x>
      <cdr:y>0.84216</cdr:y>
    </cdr:to>
    <cdr:sp macro="" textlink="">
      <cdr:nvSpPr>
        <cdr:cNvPr id="26" name="Надпись 25"/>
        <cdr:cNvSpPr txBox="1"/>
      </cdr:nvSpPr>
      <cdr:spPr>
        <a:xfrm xmlns:a="http://schemas.openxmlformats.org/drawingml/2006/main">
          <a:off x="5946514" y="5145480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0.61023</cdr:x>
      <cdr:y>0.78955</cdr:y>
    </cdr:from>
    <cdr:to>
      <cdr:x>0.65903</cdr:x>
      <cdr:y>0.84216</cdr:y>
    </cdr:to>
    <cdr:sp macro="" textlink="">
      <cdr:nvSpPr>
        <cdr:cNvPr id="27" name="Надпись 26"/>
        <cdr:cNvSpPr txBox="1"/>
      </cdr:nvSpPr>
      <cdr:spPr>
        <a:xfrm xmlns:a="http://schemas.openxmlformats.org/drawingml/2006/main">
          <a:off x="5717914" y="5145480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0.75661</cdr:x>
      <cdr:y>0.78955</cdr:y>
    </cdr:from>
    <cdr:to>
      <cdr:x>0.80541</cdr:x>
      <cdr:y>0.84216</cdr:y>
    </cdr:to>
    <cdr:sp macro="" textlink="">
      <cdr:nvSpPr>
        <cdr:cNvPr id="28" name="Надпись 27"/>
        <cdr:cNvSpPr txBox="1"/>
      </cdr:nvSpPr>
      <cdr:spPr>
        <a:xfrm xmlns:a="http://schemas.openxmlformats.org/drawingml/2006/main">
          <a:off x="7089514" y="5145480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0.90299</cdr:x>
      <cdr:y>0.78955</cdr:y>
    </cdr:from>
    <cdr:to>
      <cdr:x>0.95179</cdr:x>
      <cdr:y>0.84216</cdr:y>
    </cdr:to>
    <cdr:sp macro="" textlink="">
      <cdr:nvSpPr>
        <cdr:cNvPr id="29" name="Надпись 28"/>
        <cdr:cNvSpPr txBox="1"/>
      </cdr:nvSpPr>
      <cdr:spPr>
        <a:xfrm xmlns:a="http://schemas.openxmlformats.org/drawingml/2006/main">
          <a:off x="8461114" y="5145480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0.15448</cdr:x>
      <cdr:y>0.56879</cdr:y>
    </cdr:from>
    <cdr:to>
      <cdr:x>0.91545</cdr:x>
      <cdr:y>0.69315</cdr:y>
    </cdr:to>
    <cdr:cxnSp macro="">
      <cdr:nvCxnSpPr>
        <cdr:cNvPr id="31" name="Прямая со стрелкой 30"/>
        <cdr:cNvCxnSpPr/>
      </cdr:nvCxnSpPr>
      <cdr:spPr>
        <a:xfrm xmlns:a="http://schemas.openxmlformats.org/drawingml/2006/main" flipV="1">
          <a:off x="1461770" y="3659505"/>
          <a:ext cx="7200900" cy="800100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0000FF"/>
          </a:solidFill>
          <a:tailEnd type="arrow"/>
        </a:ln>
      </cdr:spPr>
      <cdr:style>
        <a:lnRef xmlns:a="http://schemas.openxmlformats.org/drawingml/2006/main" idx="3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0.27132</cdr:x>
      <cdr:y>0.81413</cdr:y>
    </cdr:from>
    <cdr:to>
      <cdr:x>0.33237</cdr:x>
      <cdr:y>0.85048</cdr:y>
    </cdr:to>
    <cdr:sp macro="" textlink="">
      <cdr:nvSpPr>
        <cdr:cNvPr id="2" name="Надпись 1"/>
        <cdr:cNvSpPr txBox="1"/>
      </cdr:nvSpPr>
      <cdr:spPr>
        <a:xfrm xmlns:a="http://schemas.openxmlformats.org/drawingml/2006/main">
          <a:off x="2514029" y="5157835"/>
          <a:ext cx="565670" cy="2302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/>
            <a:t>40</a:t>
          </a:r>
          <a:r>
            <a:rPr lang="en-US" sz="1100"/>
            <a:t>%</a:t>
          </a:r>
          <a:endParaRPr lang="ru-RU" sz="1100"/>
        </a:p>
      </cdr:txBody>
    </cdr:sp>
  </cdr:relSizeAnchor>
  <cdr:relSizeAnchor xmlns:cdr="http://schemas.openxmlformats.org/drawingml/2006/chartDrawing">
    <cdr:from>
      <cdr:x>0.27132</cdr:x>
      <cdr:y>0.65631</cdr:y>
    </cdr:from>
    <cdr:to>
      <cdr:x>0.32763</cdr:x>
      <cdr:y>0.71084</cdr:y>
    </cdr:to>
    <cdr:sp macro="" textlink="">
      <cdr:nvSpPr>
        <cdr:cNvPr id="3" name="Надпись 2"/>
        <cdr:cNvSpPr txBox="1"/>
      </cdr:nvSpPr>
      <cdr:spPr>
        <a:xfrm xmlns:a="http://schemas.openxmlformats.org/drawingml/2006/main">
          <a:off x="2514028" y="4157983"/>
          <a:ext cx="521779" cy="3454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5</a:t>
          </a:r>
          <a:r>
            <a:rPr lang="ru-RU" sz="1100"/>
            <a:t>4</a:t>
          </a:r>
          <a:r>
            <a:rPr lang="en-US" sz="1100"/>
            <a:t>%</a:t>
          </a:r>
          <a:endParaRPr lang="ru-RU" sz="1100"/>
        </a:p>
      </cdr:txBody>
    </cdr:sp>
  </cdr:relSizeAnchor>
  <cdr:relSizeAnchor xmlns:cdr="http://schemas.openxmlformats.org/drawingml/2006/chartDrawing">
    <cdr:from>
      <cdr:x>0.45667</cdr:x>
      <cdr:y>0.69104</cdr:y>
    </cdr:from>
    <cdr:to>
      <cdr:x>0.50606</cdr:x>
      <cdr:y>0.74557</cdr:y>
    </cdr:to>
    <cdr:sp macro="" textlink="">
      <cdr:nvSpPr>
        <cdr:cNvPr id="4" name="Надпись 3"/>
        <cdr:cNvSpPr txBox="1"/>
      </cdr:nvSpPr>
      <cdr:spPr>
        <a:xfrm xmlns:a="http://schemas.openxmlformats.org/drawingml/2006/main">
          <a:off x="4226814" y="4345559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0.41939</cdr:x>
      <cdr:y>0.76152</cdr:y>
    </cdr:from>
    <cdr:to>
      <cdr:x>0.47763</cdr:x>
      <cdr:y>0.81605</cdr:y>
    </cdr:to>
    <cdr:sp macro="" textlink="">
      <cdr:nvSpPr>
        <cdr:cNvPr id="5" name="Надпись 4"/>
        <cdr:cNvSpPr txBox="1"/>
      </cdr:nvSpPr>
      <cdr:spPr>
        <a:xfrm xmlns:a="http://schemas.openxmlformats.org/drawingml/2006/main">
          <a:off x="3886034" y="4824530"/>
          <a:ext cx="539662" cy="3454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/>
            <a:t>35</a:t>
          </a:r>
          <a:r>
            <a:rPr lang="en-US" sz="1100"/>
            <a:t>%</a:t>
          </a:r>
          <a:endParaRPr lang="ru-RU" sz="1100"/>
        </a:p>
      </cdr:txBody>
    </cdr:sp>
  </cdr:relSizeAnchor>
  <cdr:relSizeAnchor xmlns:cdr="http://schemas.openxmlformats.org/drawingml/2006/chartDrawing">
    <cdr:from>
      <cdr:x>0.60486</cdr:x>
      <cdr:y>0.7274</cdr:y>
    </cdr:from>
    <cdr:to>
      <cdr:x>0.65425</cdr:x>
      <cdr:y>0.76375</cdr:y>
    </cdr:to>
    <cdr:sp macro="" textlink="">
      <cdr:nvSpPr>
        <cdr:cNvPr id="6" name="Надпись 5"/>
        <cdr:cNvSpPr txBox="1"/>
      </cdr:nvSpPr>
      <cdr:spPr>
        <a:xfrm xmlns:a="http://schemas.openxmlformats.org/drawingml/2006/main">
          <a:off x="5598414" y="4574159"/>
          <a:ext cx="4572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0.56745</cdr:x>
      <cdr:y>0.74398</cdr:y>
    </cdr:from>
    <cdr:to>
      <cdr:x>0.62526</cdr:x>
      <cdr:y>0.78033</cdr:y>
    </cdr:to>
    <cdr:sp macro="" textlink="">
      <cdr:nvSpPr>
        <cdr:cNvPr id="7" name="Надпись 6"/>
        <cdr:cNvSpPr txBox="1"/>
      </cdr:nvSpPr>
      <cdr:spPr>
        <a:xfrm xmlns:a="http://schemas.openxmlformats.org/drawingml/2006/main">
          <a:off x="5257946" y="4713407"/>
          <a:ext cx="535692" cy="2302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/>
            <a:t>36</a:t>
          </a:r>
          <a:r>
            <a:rPr lang="en-US" sz="1100"/>
            <a:t>%</a:t>
          </a:r>
          <a:endParaRPr lang="ru-RU" sz="1100"/>
        </a:p>
      </cdr:txBody>
    </cdr:sp>
  </cdr:relSizeAnchor>
  <cdr:relSizeAnchor xmlns:cdr="http://schemas.openxmlformats.org/drawingml/2006/chartDrawing">
    <cdr:from>
      <cdr:x>0.71552</cdr:x>
      <cdr:y>0.49849</cdr:y>
    </cdr:from>
    <cdr:to>
      <cdr:x>0.77211</cdr:x>
      <cdr:y>0.55302</cdr:y>
    </cdr:to>
    <cdr:sp macro="" textlink="">
      <cdr:nvSpPr>
        <cdr:cNvPr id="8" name="Надпись 7"/>
        <cdr:cNvSpPr txBox="1"/>
      </cdr:nvSpPr>
      <cdr:spPr>
        <a:xfrm xmlns:a="http://schemas.openxmlformats.org/drawingml/2006/main">
          <a:off x="6629951" y="3158131"/>
          <a:ext cx="524314" cy="3454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/>
            <a:t>59</a:t>
          </a:r>
          <a:r>
            <a:rPr lang="en-US" sz="1100"/>
            <a:t>%</a:t>
          </a:r>
          <a:endParaRPr lang="ru-RU" sz="1100"/>
        </a:p>
      </cdr:txBody>
    </cdr:sp>
  </cdr:relSizeAnchor>
  <cdr:relSizeAnchor xmlns:cdr="http://schemas.openxmlformats.org/drawingml/2006/chartDrawing">
    <cdr:from>
      <cdr:x>0.12325</cdr:x>
      <cdr:y>0.73697</cdr:y>
    </cdr:from>
    <cdr:to>
      <cdr:x>0.17842</cdr:x>
      <cdr:y>0.77332</cdr:y>
    </cdr:to>
    <cdr:sp macro="" textlink="">
      <cdr:nvSpPr>
        <cdr:cNvPr id="9" name="Надпись 8"/>
        <cdr:cNvSpPr txBox="1"/>
      </cdr:nvSpPr>
      <cdr:spPr>
        <a:xfrm xmlns:a="http://schemas.openxmlformats.org/drawingml/2006/main">
          <a:off x="1142025" y="4668996"/>
          <a:ext cx="511210" cy="2302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/>
            <a:t>58</a:t>
          </a:r>
          <a:r>
            <a:rPr lang="en-US" sz="1100"/>
            <a:t>%</a:t>
          </a:r>
          <a:endParaRPr lang="ru-RU" sz="1100"/>
        </a:p>
      </cdr:txBody>
    </cdr:sp>
  </cdr:relSizeAnchor>
  <cdr:relSizeAnchor xmlns:cdr="http://schemas.openxmlformats.org/drawingml/2006/chartDrawing">
    <cdr:from>
      <cdr:x>0.41939</cdr:x>
      <cdr:y>0.5511</cdr:y>
    </cdr:from>
    <cdr:to>
      <cdr:x>0.47605</cdr:x>
      <cdr:y>0.58745</cdr:y>
    </cdr:to>
    <cdr:sp macro="" textlink="">
      <cdr:nvSpPr>
        <cdr:cNvPr id="10" name="Надпись 9"/>
        <cdr:cNvSpPr txBox="1"/>
      </cdr:nvSpPr>
      <cdr:spPr>
        <a:xfrm xmlns:a="http://schemas.openxmlformats.org/drawingml/2006/main">
          <a:off x="3886033" y="3491436"/>
          <a:ext cx="525031" cy="2302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/>
            <a:t>52</a:t>
          </a:r>
          <a:r>
            <a:rPr lang="en-US" sz="1100"/>
            <a:t>%</a:t>
          </a:r>
          <a:endParaRPr lang="ru-RU" sz="1100"/>
        </a:p>
      </cdr:txBody>
    </cdr:sp>
  </cdr:relSizeAnchor>
  <cdr:relSizeAnchor xmlns:cdr="http://schemas.openxmlformats.org/drawingml/2006/chartDrawing">
    <cdr:from>
      <cdr:x>0.56745</cdr:x>
      <cdr:y>0.51603</cdr:y>
    </cdr:from>
    <cdr:to>
      <cdr:x>0.62605</cdr:x>
      <cdr:y>0.55238</cdr:y>
    </cdr:to>
    <cdr:sp macro="" textlink="">
      <cdr:nvSpPr>
        <cdr:cNvPr id="11" name="Надпись 10"/>
        <cdr:cNvSpPr txBox="1"/>
      </cdr:nvSpPr>
      <cdr:spPr>
        <a:xfrm xmlns:a="http://schemas.openxmlformats.org/drawingml/2006/main">
          <a:off x="5257946" y="3269254"/>
          <a:ext cx="543007" cy="2302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5</a:t>
          </a:r>
          <a:r>
            <a:rPr lang="ru-RU" sz="1100"/>
            <a:t>5</a:t>
          </a:r>
          <a:r>
            <a:rPr lang="en-US" sz="1100"/>
            <a:t>%</a:t>
          </a:r>
          <a:endParaRPr lang="ru-RU" sz="1100"/>
        </a:p>
      </cdr:txBody>
    </cdr:sp>
  </cdr:relSizeAnchor>
  <cdr:relSizeAnchor xmlns:cdr="http://schemas.openxmlformats.org/drawingml/2006/chartDrawing">
    <cdr:from>
      <cdr:x>0.93831</cdr:x>
      <cdr:y>0.56863</cdr:y>
    </cdr:from>
    <cdr:to>
      <cdr:x>0.99931</cdr:x>
      <cdr:y>0.6037</cdr:y>
    </cdr:to>
    <cdr:sp macro="" textlink="">
      <cdr:nvSpPr>
        <cdr:cNvPr id="12" name="Надпись 11"/>
        <cdr:cNvSpPr txBox="1"/>
      </cdr:nvSpPr>
      <cdr:spPr>
        <a:xfrm xmlns:a="http://schemas.openxmlformats.org/drawingml/2006/main">
          <a:off x="8691881" y="3706495"/>
          <a:ext cx="565149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>
              <a:solidFill>
                <a:srgbClr val="0000FF"/>
              </a:solidFill>
            </a:rPr>
            <a:t>95</a:t>
          </a:r>
          <a:r>
            <a:rPr lang="en-US" sz="1200" b="1">
              <a:solidFill>
                <a:srgbClr val="0000FF"/>
              </a:solidFill>
            </a:rPr>
            <a:t>%</a:t>
          </a:r>
          <a:endParaRPr lang="ru-RU" sz="1200" b="1">
            <a:solidFill>
              <a:srgbClr val="0000FF"/>
            </a:solidFill>
          </a:endParaRPr>
        </a:p>
      </cdr:txBody>
    </cdr:sp>
  </cdr:relSizeAnchor>
  <cdr:relSizeAnchor xmlns:cdr="http://schemas.openxmlformats.org/drawingml/2006/chartDrawing">
    <cdr:from>
      <cdr:x>0.12325</cdr:x>
      <cdr:y>0.82465</cdr:y>
    </cdr:from>
    <cdr:to>
      <cdr:x>0.18316</cdr:x>
      <cdr:y>0.86068</cdr:y>
    </cdr:to>
    <cdr:sp macro="" textlink="">
      <cdr:nvSpPr>
        <cdr:cNvPr id="13" name="Надпись 12"/>
        <cdr:cNvSpPr txBox="1"/>
      </cdr:nvSpPr>
      <cdr:spPr>
        <a:xfrm xmlns:a="http://schemas.openxmlformats.org/drawingml/2006/main">
          <a:off x="1142024" y="5224483"/>
          <a:ext cx="555101" cy="2282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/>
            <a:t>34</a:t>
          </a:r>
          <a:r>
            <a:rPr lang="en-US" sz="1100"/>
            <a:t>%</a:t>
          </a:r>
          <a:endParaRPr lang="ru-RU" sz="1100"/>
        </a:p>
      </cdr:txBody>
    </cdr:sp>
  </cdr:relSizeAnchor>
  <cdr:relSizeAnchor xmlns:cdr="http://schemas.openxmlformats.org/drawingml/2006/chartDrawing">
    <cdr:from>
      <cdr:x>0.86882</cdr:x>
      <cdr:y>0.63061</cdr:y>
    </cdr:from>
    <cdr:to>
      <cdr:x>0.92368</cdr:x>
      <cdr:y>0.66696</cdr:y>
    </cdr:to>
    <cdr:sp macro="" textlink="">
      <cdr:nvSpPr>
        <cdr:cNvPr id="14" name="Надпись 13"/>
        <cdr:cNvSpPr txBox="1"/>
      </cdr:nvSpPr>
      <cdr:spPr>
        <a:xfrm xmlns:a="http://schemas.openxmlformats.org/drawingml/2006/main">
          <a:off x="8050459" y="3995134"/>
          <a:ext cx="508323" cy="2302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/>
            <a:t>57</a:t>
          </a:r>
          <a:r>
            <a:rPr lang="en-US" sz="1100"/>
            <a:t>%</a:t>
          </a:r>
          <a:endParaRPr lang="ru-RU" sz="1100"/>
        </a:p>
      </cdr:txBody>
    </cdr:sp>
  </cdr:relSizeAnchor>
  <cdr:relSizeAnchor xmlns:cdr="http://schemas.openxmlformats.org/drawingml/2006/chartDrawing">
    <cdr:from>
      <cdr:x>0.86804</cdr:x>
      <cdr:y>0.45756</cdr:y>
    </cdr:from>
    <cdr:to>
      <cdr:x>0.92289</cdr:x>
      <cdr:y>0.49391</cdr:y>
    </cdr:to>
    <cdr:sp macro="" textlink="">
      <cdr:nvSpPr>
        <cdr:cNvPr id="15" name="Надпись 14"/>
        <cdr:cNvSpPr txBox="1"/>
      </cdr:nvSpPr>
      <cdr:spPr>
        <a:xfrm xmlns:a="http://schemas.openxmlformats.org/drawingml/2006/main">
          <a:off x="8043145" y="2898854"/>
          <a:ext cx="508323" cy="2302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/>
            <a:t>3</a:t>
          </a:r>
          <a:r>
            <a:rPr lang="ru-RU" sz="1100"/>
            <a:t>8</a:t>
          </a:r>
          <a:r>
            <a:rPr lang="en-US" sz="1100"/>
            <a:t>%</a:t>
          </a:r>
          <a:endParaRPr lang="ru-RU" sz="1100"/>
        </a:p>
      </cdr:txBody>
    </cdr:sp>
  </cdr:relSizeAnchor>
  <cdr:relSizeAnchor xmlns:cdr="http://schemas.openxmlformats.org/drawingml/2006/chartDrawing">
    <cdr:from>
      <cdr:x>0.71552</cdr:x>
      <cdr:y>0.23546</cdr:y>
    </cdr:from>
    <cdr:to>
      <cdr:x>0.77053</cdr:x>
      <cdr:y>0.28233</cdr:y>
    </cdr:to>
    <cdr:sp macro="" textlink="">
      <cdr:nvSpPr>
        <cdr:cNvPr id="16" name="Надпись 15"/>
        <cdr:cNvSpPr txBox="1"/>
      </cdr:nvSpPr>
      <cdr:spPr>
        <a:xfrm xmlns:a="http://schemas.openxmlformats.org/drawingml/2006/main">
          <a:off x="6629951" y="1491732"/>
          <a:ext cx="509684" cy="2969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/>
            <a:t>37</a:t>
          </a:r>
          <a:r>
            <a:rPr lang="en-US" sz="1100"/>
            <a:t>%</a:t>
          </a:r>
          <a:endParaRPr lang="ru-RU" sz="1100"/>
        </a:p>
      </cdr:txBody>
    </cdr:sp>
  </cdr:relSizeAnchor>
  <cdr:relSizeAnchor xmlns:cdr="http://schemas.openxmlformats.org/drawingml/2006/chartDrawing">
    <cdr:from>
      <cdr:x>0.0862</cdr:x>
      <cdr:y>0.85463</cdr:y>
    </cdr:from>
    <cdr:to>
      <cdr:x>0.90123</cdr:x>
      <cdr:y>0.92734</cdr:y>
    </cdr:to>
    <cdr:sp macro="" textlink="">
      <cdr:nvSpPr>
        <cdr:cNvPr id="17" name="Надпись 16"/>
        <cdr:cNvSpPr txBox="1"/>
      </cdr:nvSpPr>
      <cdr:spPr>
        <a:xfrm xmlns:a="http://schemas.openxmlformats.org/drawingml/2006/main">
          <a:off x="797814" y="5374259"/>
          <a:ext cx="75438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0.10872</cdr:x>
      <cdr:y>0.92727</cdr:y>
    </cdr:from>
    <cdr:to>
      <cdr:x>0.81668</cdr:x>
      <cdr:y>0.98183</cdr:y>
    </cdr:to>
    <cdr:sp macro="" textlink="">
      <cdr:nvSpPr>
        <cdr:cNvPr id="19" name="Надпись 18"/>
        <cdr:cNvSpPr txBox="1"/>
      </cdr:nvSpPr>
      <cdr:spPr>
        <a:xfrm xmlns:a="http://schemas.openxmlformats.org/drawingml/2006/main">
          <a:off x="1007420" y="5874649"/>
          <a:ext cx="6559861" cy="3456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200" dirty="0"/>
            <a:t>data from the Department of Customs Control of the Ministry of Finance of the Republic of Kazakhstan</a:t>
          </a:r>
          <a:endParaRPr lang="ru-RU" sz="1200" dirty="0"/>
        </a:p>
      </cdr:txBody>
    </cdr:sp>
  </cdr:relSizeAnchor>
  <cdr:relSizeAnchor xmlns:cdr="http://schemas.openxmlformats.org/drawingml/2006/chartDrawing">
    <cdr:from>
      <cdr:x>0.18495</cdr:x>
      <cdr:y>0.69138</cdr:y>
    </cdr:from>
    <cdr:to>
      <cdr:x>0.20964</cdr:x>
      <cdr:y>0.86673</cdr:y>
    </cdr:to>
    <cdr:sp macro="" textlink="">
      <cdr:nvSpPr>
        <cdr:cNvPr id="21" name="Закрывающая фигурная скобка 20"/>
        <cdr:cNvSpPr/>
      </cdr:nvSpPr>
      <cdr:spPr>
        <a:xfrm xmlns:a="http://schemas.openxmlformats.org/drawingml/2006/main">
          <a:off x="1713230" y="4506595"/>
          <a:ext cx="228713" cy="1143000"/>
        </a:xfrm>
        <a:prstGeom xmlns:a="http://schemas.openxmlformats.org/drawingml/2006/main" prst="rightBrace">
          <a:avLst/>
        </a:prstGeom>
        <a:ln xmlns:a="http://schemas.openxmlformats.org/drawingml/2006/main">
          <a:solidFill>
            <a:srgbClr val="0000FF"/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>
            <a:solidFill>
              <a:srgbClr val="0000FF"/>
            </a:solidFill>
          </a:endParaRPr>
        </a:p>
      </cdr:txBody>
    </cdr:sp>
  </cdr:relSizeAnchor>
  <cdr:relSizeAnchor xmlns:cdr="http://schemas.openxmlformats.org/drawingml/2006/chartDrawing">
    <cdr:from>
      <cdr:x>0.48108</cdr:x>
      <cdr:y>0.48095</cdr:y>
    </cdr:from>
    <cdr:to>
      <cdr:x>0.50576</cdr:x>
      <cdr:y>0.86673</cdr:y>
    </cdr:to>
    <cdr:sp macro="" textlink="">
      <cdr:nvSpPr>
        <cdr:cNvPr id="22" name="Закрывающая фигурная скобка 21"/>
        <cdr:cNvSpPr/>
      </cdr:nvSpPr>
      <cdr:spPr>
        <a:xfrm xmlns:a="http://schemas.openxmlformats.org/drawingml/2006/main">
          <a:off x="4456430" y="3134995"/>
          <a:ext cx="228601" cy="2514600"/>
        </a:xfrm>
        <a:prstGeom xmlns:a="http://schemas.openxmlformats.org/drawingml/2006/main" prst="rightBrace">
          <a:avLst/>
        </a:prstGeom>
        <a:ln xmlns:a="http://schemas.openxmlformats.org/drawingml/2006/main">
          <a:solidFill>
            <a:srgbClr val="0000FF"/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0.62915</cdr:x>
      <cdr:y>0.39328</cdr:y>
    </cdr:from>
    <cdr:to>
      <cdr:x>0.65383</cdr:x>
      <cdr:y>0.86673</cdr:y>
    </cdr:to>
    <cdr:sp macro="" textlink="">
      <cdr:nvSpPr>
        <cdr:cNvPr id="24" name="Закрывающая фигурная скобка 23"/>
        <cdr:cNvSpPr/>
      </cdr:nvSpPr>
      <cdr:spPr>
        <a:xfrm xmlns:a="http://schemas.openxmlformats.org/drawingml/2006/main">
          <a:off x="5828030" y="2563495"/>
          <a:ext cx="228601" cy="3086100"/>
        </a:xfrm>
        <a:prstGeom xmlns:a="http://schemas.openxmlformats.org/drawingml/2006/main" prst="rightBrace">
          <a:avLst/>
        </a:prstGeom>
        <a:ln xmlns:a="http://schemas.openxmlformats.org/drawingml/2006/main">
          <a:solidFill>
            <a:srgbClr val="0000FF"/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0.77721</cdr:x>
      <cdr:y>0.16532</cdr:y>
    </cdr:from>
    <cdr:to>
      <cdr:x>0.8019</cdr:x>
      <cdr:y>0.87055</cdr:y>
    </cdr:to>
    <cdr:sp macro="" textlink="">
      <cdr:nvSpPr>
        <cdr:cNvPr id="25" name="Закрывающая фигурная скобка 24"/>
        <cdr:cNvSpPr/>
      </cdr:nvSpPr>
      <cdr:spPr>
        <a:xfrm xmlns:a="http://schemas.openxmlformats.org/drawingml/2006/main">
          <a:off x="7199630" y="1077595"/>
          <a:ext cx="228713" cy="4596911"/>
        </a:xfrm>
        <a:prstGeom xmlns:a="http://schemas.openxmlformats.org/drawingml/2006/main" prst="rightBrace">
          <a:avLst/>
        </a:prstGeom>
        <a:ln xmlns:a="http://schemas.openxmlformats.org/drawingml/2006/main">
          <a:solidFill>
            <a:srgbClr val="0000FF"/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0.19729</cdr:x>
      <cdr:y>0.72645</cdr:y>
    </cdr:from>
    <cdr:to>
      <cdr:x>0.25918</cdr:x>
      <cdr:y>0.78498</cdr:y>
    </cdr:to>
    <cdr:sp macro="" textlink="">
      <cdr:nvSpPr>
        <cdr:cNvPr id="26" name="Надпись 25"/>
        <cdr:cNvSpPr txBox="1"/>
      </cdr:nvSpPr>
      <cdr:spPr>
        <a:xfrm xmlns:a="http://schemas.openxmlformats.org/drawingml/2006/main">
          <a:off x="1827530" y="4735195"/>
          <a:ext cx="573373" cy="3815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>
              <a:solidFill>
                <a:srgbClr val="0000FF"/>
              </a:solidFill>
            </a:rPr>
            <a:t>92</a:t>
          </a:r>
          <a:r>
            <a:rPr lang="en-US" sz="1200" b="1">
              <a:solidFill>
                <a:srgbClr val="0000FF"/>
              </a:solidFill>
            </a:rPr>
            <a:t>%</a:t>
          </a:r>
          <a:endParaRPr lang="ru-RU" sz="1200" b="1">
            <a:solidFill>
              <a:srgbClr val="0000FF"/>
            </a:solidFill>
          </a:endParaRPr>
        </a:p>
      </cdr:txBody>
    </cdr:sp>
  </cdr:relSizeAnchor>
  <cdr:relSizeAnchor xmlns:cdr="http://schemas.openxmlformats.org/drawingml/2006/chartDrawing">
    <cdr:from>
      <cdr:x>0.49342</cdr:x>
      <cdr:y>0.62124</cdr:y>
    </cdr:from>
    <cdr:to>
      <cdr:x>0.55516</cdr:x>
      <cdr:y>0.67577</cdr:y>
    </cdr:to>
    <cdr:sp macro="" textlink="">
      <cdr:nvSpPr>
        <cdr:cNvPr id="27" name="Надпись 26"/>
        <cdr:cNvSpPr txBox="1"/>
      </cdr:nvSpPr>
      <cdr:spPr>
        <a:xfrm xmlns:a="http://schemas.openxmlformats.org/drawingml/2006/main">
          <a:off x="4570730" y="4049395"/>
          <a:ext cx="571921" cy="3554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200" b="1">
              <a:solidFill>
                <a:srgbClr val="0000FF"/>
              </a:solidFill>
            </a:rPr>
            <a:t>8</a:t>
          </a:r>
          <a:r>
            <a:rPr lang="ru-RU" sz="1200" b="1">
              <a:solidFill>
                <a:srgbClr val="0000FF"/>
              </a:solidFill>
            </a:rPr>
            <a:t>7</a:t>
          </a:r>
          <a:r>
            <a:rPr lang="en-US" sz="1200" b="1">
              <a:solidFill>
                <a:srgbClr val="0000FF"/>
              </a:solidFill>
            </a:rPr>
            <a:t>%</a:t>
          </a:r>
          <a:endParaRPr lang="ru-RU" sz="1200" b="1">
            <a:solidFill>
              <a:srgbClr val="0000FF"/>
            </a:solidFill>
          </a:endParaRPr>
        </a:p>
      </cdr:txBody>
    </cdr:sp>
  </cdr:relSizeAnchor>
  <cdr:relSizeAnchor xmlns:cdr="http://schemas.openxmlformats.org/drawingml/2006/chartDrawing">
    <cdr:from>
      <cdr:x>0.64149</cdr:x>
      <cdr:y>0.58617</cdr:y>
    </cdr:from>
    <cdr:to>
      <cdr:x>0.70323</cdr:x>
      <cdr:y>0.6407</cdr:y>
    </cdr:to>
    <cdr:sp macro="" textlink="">
      <cdr:nvSpPr>
        <cdr:cNvPr id="28" name="Надпись 27"/>
        <cdr:cNvSpPr txBox="1"/>
      </cdr:nvSpPr>
      <cdr:spPr>
        <a:xfrm xmlns:a="http://schemas.openxmlformats.org/drawingml/2006/main">
          <a:off x="5942330" y="3820795"/>
          <a:ext cx="571921" cy="3554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200" b="1">
              <a:solidFill>
                <a:srgbClr val="0000FF"/>
              </a:solidFill>
            </a:rPr>
            <a:t>9</a:t>
          </a:r>
          <a:r>
            <a:rPr lang="ru-RU" sz="1200" b="1">
              <a:solidFill>
                <a:srgbClr val="0000FF"/>
              </a:solidFill>
            </a:rPr>
            <a:t>1</a:t>
          </a:r>
          <a:r>
            <a:rPr lang="en-US" sz="1200" b="1">
              <a:solidFill>
                <a:srgbClr val="0000FF"/>
              </a:solidFill>
            </a:rPr>
            <a:t>%</a:t>
          </a:r>
          <a:endParaRPr lang="ru-RU" sz="1200" b="1">
            <a:solidFill>
              <a:srgbClr val="0000FF"/>
            </a:solidFill>
          </a:endParaRPr>
        </a:p>
      </cdr:txBody>
    </cdr:sp>
  </cdr:relSizeAnchor>
  <cdr:relSizeAnchor xmlns:cdr="http://schemas.openxmlformats.org/drawingml/2006/chartDrawing">
    <cdr:from>
      <cdr:x>0.78955</cdr:x>
      <cdr:y>0.46342</cdr:y>
    </cdr:from>
    <cdr:to>
      <cdr:x>0.8513</cdr:x>
      <cdr:y>0.51795</cdr:y>
    </cdr:to>
    <cdr:sp macro="" textlink="">
      <cdr:nvSpPr>
        <cdr:cNvPr id="29" name="Надпись 28"/>
        <cdr:cNvSpPr txBox="1"/>
      </cdr:nvSpPr>
      <cdr:spPr>
        <a:xfrm xmlns:a="http://schemas.openxmlformats.org/drawingml/2006/main">
          <a:off x="7313930" y="3020695"/>
          <a:ext cx="572014" cy="3554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200" b="1">
              <a:solidFill>
                <a:srgbClr val="0000FF"/>
              </a:solidFill>
            </a:rPr>
            <a:t>9</a:t>
          </a:r>
          <a:r>
            <a:rPr lang="ru-RU" sz="1200" b="1">
              <a:solidFill>
                <a:srgbClr val="0000FF"/>
              </a:solidFill>
            </a:rPr>
            <a:t>6</a:t>
          </a:r>
          <a:r>
            <a:rPr lang="en-US" sz="1200" b="1">
              <a:solidFill>
                <a:srgbClr val="0000FF"/>
              </a:solidFill>
            </a:rPr>
            <a:t>%</a:t>
          </a:r>
          <a:endParaRPr lang="ru-RU" sz="1200" b="1">
            <a:solidFill>
              <a:srgbClr val="0000FF"/>
            </a:solidFill>
          </a:endParaRPr>
        </a:p>
      </cdr:txBody>
    </cdr:sp>
  </cdr:relSizeAnchor>
  <cdr:relSizeAnchor xmlns:cdr="http://schemas.openxmlformats.org/drawingml/2006/chartDrawing">
    <cdr:from>
      <cdr:x>0.33301</cdr:x>
      <cdr:y>0.62113</cdr:y>
    </cdr:from>
    <cdr:to>
      <cdr:x>0.35759</cdr:x>
      <cdr:y>0.86673</cdr:y>
    </cdr:to>
    <cdr:sp macro="" textlink="">
      <cdr:nvSpPr>
        <cdr:cNvPr id="20" name="Закрывающая фигурная скобка 19"/>
        <cdr:cNvSpPr/>
      </cdr:nvSpPr>
      <cdr:spPr>
        <a:xfrm xmlns:a="http://schemas.openxmlformats.org/drawingml/2006/main">
          <a:off x="3085677" y="3935095"/>
          <a:ext cx="227754" cy="1555992"/>
        </a:xfrm>
        <a:prstGeom xmlns:a="http://schemas.openxmlformats.org/drawingml/2006/main" prst="rightBrace">
          <a:avLst/>
        </a:prstGeom>
        <a:ln xmlns:a="http://schemas.openxmlformats.org/drawingml/2006/main">
          <a:solidFill>
            <a:srgbClr val="0000FF"/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0.34535</cdr:x>
      <cdr:y>0.70891</cdr:y>
    </cdr:from>
    <cdr:to>
      <cdr:x>0.40705</cdr:x>
      <cdr:y>0.74398</cdr:y>
    </cdr:to>
    <cdr:sp macro="" textlink="">
      <cdr:nvSpPr>
        <cdr:cNvPr id="23" name="Надпись 22"/>
        <cdr:cNvSpPr txBox="1"/>
      </cdr:nvSpPr>
      <cdr:spPr>
        <a:xfrm xmlns:a="http://schemas.openxmlformats.org/drawingml/2006/main">
          <a:off x="3199130" y="4620895"/>
          <a:ext cx="5715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b="1">
              <a:solidFill>
                <a:srgbClr val="0000FF"/>
              </a:solidFill>
            </a:rPr>
            <a:t>94%</a:t>
          </a:r>
        </a:p>
      </cdr:txBody>
    </cdr:sp>
  </cdr:relSizeAnchor>
  <cdr:relSizeAnchor xmlns:cdr="http://schemas.openxmlformats.org/drawingml/2006/chartDrawing">
    <cdr:from>
      <cdr:x>0.92503</cdr:x>
      <cdr:y>0.36855</cdr:y>
    </cdr:from>
    <cdr:to>
      <cdr:x>0.94996</cdr:x>
      <cdr:y>0.86673</cdr:y>
    </cdr:to>
    <cdr:sp macro="" textlink="">
      <cdr:nvSpPr>
        <cdr:cNvPr id="30" name="Закрывающая фигурная скобка 29"/>
        <cdr:cNvSpPr/>
      </cdr:nvSpPr>
      <cdr:spPr>
        <a:xfrm xmlns:a="http://schemas.openxmlformats.org/drawingml/2006/main">
          <a:off x="8571230" y="2334895"/>
          <a:ext cx="231013" cy="3156192"/>
        </a:xfrm>
        <a:prstGeom xmlns:a="http://schemas.openxmlformats.org/drawingml/2006/main" prst="rightBrace">
          <a:avLst/>
        </a:prstGeom>
        <a:ln xmlns:a="http://schemas.openxmlformats.org/drawingml/2006/main">
          <a:solidFill>
            <a:srgbClr val="0000FF"/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0.33172</cdr:x>
      <cdr:y>0.92203</cdr:y>
    </cdr:from>
    <cdr:to>
      <cdr:x>0.72918</cdr:x>
      <cdr:y>0.99441</cdr:y>
    </cdr:to>
    <cdr:sp macro="" textlink="">
      <cdr:nvSpPr>
        <cdr:cNvPr id="2" name="Надпись 1"/>
        <cdr:cNvSpPr txBox="1"/>
      </cdr:nvSpPr>
      <cdr:spPr>
        <a:xfrm xmlns:a="http://schemas.openxmlformats.org/drawingml/2006/main">
          <a:off x="3042114" y="5904656"/>
          <a:ext cx="3644988" cy="4635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200" dirty="0"/>
            <a:t>* </a:t>
          </a:r>
          <a:r>
            <a:rPr lang="ru-RU" sz="1200" dirty="0"/>
            <a:t>Данные</a:t>
          </a:r>
          <a:r>
            <a:rPr lang="ru-RU" sz="1200" baseline="0" dirty="0"/>
            <a:t> ИА "АПК-</a:t>
          </a:r>
          <a:r>
            <a:rPr lang="ru-RU" sz="1200" baseline="0" dirty="0" err="1"/>
            <a:t>Информ</a:t>
          </a:r>
          <a:r>
            <a:rPr lang="ru-RU" sz="1200" baseline="0" dirty="0"/>
            <a:t>";</a:t>
          </a:r>
          <a:endParaRPr lang="en-US" sz="1200" baseline="0" dirty="0"/>
        </a:p>
        <a:p xmlns:a="http://schemas.openxmlformats.org/drawingml/2006/main">
          <a:r>
            <a:rPr lang="en-US" sz="1200" dirty="0">
              <a:effectLst/>
              <a:latin typeface="+mn-lt"/>
              <a:ea typeface="+mn-ea"/>
              <a:cs typeface="+mn-cs"/>
            </a:rPr>
            <a:t>** </a:t>
          </a:r>
          <a:r>
            <a:rPr lang="ru-RU" sz="1200" dirty="0">
              <a:effectLst/>
              <a:latin typeface="+mn-lt"/>
              <a:ea typeface="+mn-ea"/>
              <a:cs typeface="+mn-cs"/>
            </a:rPr>
            <a:t>Данные Зернового Союза Казахстана;</a:t>
          </a:r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0.24782</cdr:x>
      <cdr:y>0.8565</cdr:y>
    </cdr:from>
    <cdr:to>
      <cdr:x>0.83114</cdr:x>
      <cdr:y>1</cdr:y>
    </cdr:to>
    <cdr:sp macro="" textlink="">
      <cdr:nvSpPr>
        <cdr:cNvPr id="2" name="Надпись 1"/>
        <cdr:cNvSpPr txBox="1"/>
      </cdr:nvSpPr>
      <cdr:spPr>
        <a:xfrm xmlns:a="http://schemas.openxmlformats.org/drawingml/2006/main">
          <a:off x="2294369" y="5587251"/>
          <a:ext cx="5400600" cy="9361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err="1"/>
            <a:t>Даннные</a:t>
          </a:r>
          <a:r>
            <a:rPr lang="ru-RU" sz="1200" baseline="0" dirty="0"/>
            <a:t> по производству - Комитет по статистике Республики Казахстан;</a:t>
          </a:r>
        </a:p>
        <a:p xmlns:a="http://schemas.openxmlformats.org/drawingml/2006/main">
          <a:r>
            <a:rPr lang="ru-RU" sz="1200" baseline="0" dirty="0"/>
            <a:t>Данные по экспорту, импорту - Департамент таможенного </a:t>
          </a:r>
          <a:r>
            <a:rPr lang="ru-RU" sz="1200" baseline="0" dirty="0" smtClean="0"/>
            <a:t>контроля</a:t>
          </a:r>
        </a:p>
        <a:p xmlns:a="http://schemas.openxmlformats.org/drawingml/2006/main">
          <a:r>
            <a:rPr lang="ru-RU" sz="1200" baseline="0" dirty="0" smtClean="0"/>
            <a:t>Министерства </a:t>
          </a:r>
          <a:r>
            <a:rPr lang="ru-RU" sz="1200" baseline="0" dirty="0"/>
            <a:t>Финансов Республики Казахстан;</a:t>
          </a:r>
        </a:p>
        <a:p xmlns:a="http://schemas.openxmlformats.org/drawingml/2006/main">
          <a:r>
            <a:rPr lang="ru-RU" sz="1200" baseline="0" dirty="0"/>
            <a:t>*2020/21 - прогноз ЗСК</a:t>
          </a:r>
          <a:endParaRPr lang="ru-RU" sz="1200" dirty="0"/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0.21081</cdr:x>
      <cdr:y>0.88342</cdr:y>
    </cdr:from>
    <cdr:to>
      <cdr:x>0.97427</cdr:x>
      <cdr:y>0.98559</cdr:y>
    </cdr:to>
    <cdr:sp macro="" textlink="">
      <cdr:nvSpPr>
        <cdr:cNvPr id="2" name="Надпись 1"/>
        <cdr:cNvSpPr txBox="1"/>
      </cdr:nvSpPr>
      <cdr:spPr>
        <a:xfrm xmlns:a="http://schemas.openxmlformats.org/drawingml/2006/main">
          <a:off x="1951733" y="5657398"/>
          <a:ext cx="7068318" cy="6542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/>
            <a:t>Данные департамента</a:t>
          </a:r>
          <a:r>
            <a:rPr lang="ru-RU" sz="1200" baseline="0" dirty="0"/>
            <a:t> таможенного контроля Министерства финансов Республики Казахстан</a:t>
          </a:r>
        </a:p>
        <a:p xmlns:a="http://schemas.openxmlformats.org/drawingml/2006/main">
          <a:r>
            <a:rPr lang="ru-RU" sz="1200" baseline="0" dirty="0"/>
            <a:t>* прогноз</a:t>
          </a:r>
          <a:endParaRPr lang="ru-RU" sz="1200" dirty="0"/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0.30268</cdr:x>
      <cdr:y>0.90833</cdr:y>
    </cdr:from>
    <cdr:to>
      <cdr:x>0.65602</cdr:x>
      <cdr:y>0.98071</cdr:y>
    </cdr:to>
    <cdr:sp macro="" textlink="">
      <cdr:nvSpPr>
        <cdr:cNvPr id="2" name="Надпись 1"/>
        <cdr:cNvSpPr txBox="1"/>
      </cdr:nvSpPr>
      <cdr:spPr>
        <a:xfrm xmlns:a="http://schemas.openxmlformats.org/drawingml/2006/main">
          <a:off x="2775747" y="5816912"/>
          <a:ext cx="3240360" cy="4635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200" dirty="0"/>
            <a:t>* </a:t>
          </a:r>
          <a:r>
            <a:rPr lang="ru-RU" sz="1200" dirty="0"/>
            <a:t>Данные</a:t>
          </a:r>
          <a:r>
            <a:rPr lang="ru-RU" sz="1200" baseline="0" dirty="0"/>
            <a:t> ИА "АПК-</a:t>
          </a:r>
          <a:r>
            <a:rPr lang="ru-RU" sz="1200" baseline="0" dirty="0" err="1"/>
            <a:t>Информ</a:t>
          </a:r>
          <a:r>
            <a:rPr lang="ru-RU" sz="1200" baseline="0" dirty="0"/>
            <a:t>";</a:t>
          </a:r>
          <a:endParaRPr lang="en-US" sz="1200" baseline="0" dirty="0"/>
        </a:p>
        <a:p xmlns:a="http://schemas.openxmlformats.org/drawingml/2006/main">
          <a:r>
            <a:rPr lang="en-US" sz="1200" dirty="0">
              <a:effectLst/>
              <a:latin typeface="+mn-lt"/>
              <a:ea typeface="+mn-ea"/>
              <a:cs typeface="+mn-cs"/>
            </a:rPr>
            <a:t>** </a:t>
          </a:r>
          <a:r>
            <a:rPr lang="ru-RU" sz="1200" dirty="0">
              <a:effectLst/>
              <a:latin typeface="+mn-lt"/>
              <a:ea typeface="+mn-ea"/>
              <a:cs typeface="+mn-cs"/>
            </a:rPr>
            <a:t>Данные Зернового Союза Казахстана;</a:t>
          </a:r>
        </a:p>
        <a:p xmlns:a="http://schemas.openxmlformats.org/drawingml/2006/main">
          <a:endParaRPr lang="ru-RU" sz="1200" dirty="0">
            <a:effectLst/>
            <a:latin typeface="+mn-lt"/>
            <a:ea typeface="+mn-ea"/>
            <a:cs typeface="+mn-cs"/>
          </a:endParaRPr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0.28413</cdr:x>
      <cdr:y>0.89492</cdr:y>
    </cdr:from>
    <cdr:to>
      <cdr:x>0.73294</cdr:x>
      <cdr:y>0.96967</cdr:y>
    </cdr:to>
    <cdr:sp macro="" textlink="">
      <cdr:nvSpPr>
        <cdr:cNvPr id="2" name="Надпись 1"/>
        <cdr:cNvSpPr txBox="1"/>
      </cdr:nvSpPr>
      <cdr:spPr>
        <a:xfrm xmlns:a="http://schemas.openxmlformats.org/drawingml/2006/main">
          <a:off x="2598474" y="5731047"/>
          <a:ext cx="4104456" cy="4786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/>
            <a:t>*Данные </a:t>
          </a:r>
          <a:r>
            <a:rPr lang="ru-RU" sz="1200" dirty="0"/>
            <a:t>областных Департаментов сельского хозяйства   </a:t>
          </a:r>
          <a:endParaRPr lang="ru-RU" sz="1200" dirty="0" smtClean="0"/>
        </a:p>
        <a:p xmlns:a="http://schemas.openxmlformats.org/drawingml/2006/main">
          <a:r>
            <a:rPr lang="en-US" sz="1200" baseline="0" dirty="0" smtClean="0"/>
            <a:t>** </a:t>
          </a:r>
          <a:r>
            <a:rPr lang="ru-RU" sz="1200" baseline="0" dirty="0"/>
            <a:t>Оценка ЗСК</a:t>
          </a:r>
          <a:endParaRPr lang="ru-RU" sz="1200" dirty="0"/>
        </a:p>
      </cdr:txBody>
    </cdr:sp>
  </cdr:relSizeAnchor>
</c:userShapes>
</file>

<file path=ppt/drawings/drawing16.xml><?xml version="1.0" encoding="utf-8"?>
<c:userShapes xmlns:c="http://schemas.openxmlformats.org/drawingml/2006/chart">
  <cdr:relSizeAnchor xmlns:cdr="http://schemas.openxmlformats.org/drawingml/2006/chartDrawing">
    <cdr:from>
      <cdr:x>0.82793</cdr:x>
      <cdr:y>0.28139</cdr:y>
    </cdr:from>
    <cdr:to>
      <cdr:x>0.87731</cdr:x>
      <cdr:y>0.35285</cdr:y>
    </cdr:to>
    <cdr:sp macro="" textlink="">
      <cdr:nvSpPr>
        <cdr:cNvPr id="5" name="Надпись 4"/>
        <cdr:cNvSpPr txBox="1"/>
      </cdr:nvSpPr>
      <cdr:spPr>
        <a:xfrm xmlns:a="http://schemas.openxmlformats.org/drawingml/2006/main">
          <a:off x="7661014" y="1830780"/>
          <a:ext cx="456924" cy="4649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0.81558</cdr:x>
      <cdr:y>0.22869</cdr:y>
    </cdr:from>
    <cdr:to>
      <cdr:x>0.86499</cdr:x>
      <cdr:y>0.28139</cdr:y>
    </cdr:to>
    <cdr:sp macro="" textlink="">
      <cdr:nvSpPr>
        <cdr:cNvPr id="6" name="Надпись 5"/>
        <cdr:cNvSpPr txBox="1"/>
      </cdr:nvSpPr>
      <cdr:spPr>
        <a:xfrm xmlns:a="http://schemas.openxmlformats.org/drawingml/2006/main">
          <a:off x="7546714" y="1487880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b="1"/>
        </a:p>
      </cdr:txBody>
    </cdr:sp>
  </cdr:relSizeAnchor>
  <cdr:relSizeAnchor xmlns:cdr="http://schemas.openxmlformats.org/drawingml/2006/chartDrawing">
    <cdr:from>
      <cdr:x>0.84028</cdr:x>
      <cdr:y>0.17598</cdr:y>
    </cdr:from>
    <cdr:to>
      <cdr:x>0.93905</cdr:x>
      <cdr:y>0.24744</cdr:y>
    </cdr:to>
    <cdr:sp macro="" textlink="">
      <cdr:nvSpPr>
        <cdr:cNvPr id="7" name="Надпись 6"/>
        <cdr:cNvSpPr txBox="1"/>
      </cdr:nvSpPr>
      <cdr:spPr>
        <a:xfrm xmlns:a="http://schemas.openxmlformats.org/drawingml/2006/main">
          <a:off x="7775314" y="1144980"/>
          <a:ext cx="913941" cy="4649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b="1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0.07394</cdr:x>
      <cdr:y>0.90285</cdr:y>
    </cdr:from>
    <cdr:to>
      <cdr:x>0.92579</cdr:x>
      <cdr:y>1</cdr:y>
    </cdr:to>
    <cdr:sp macro="" textlink="">
      <cdr:nvSpPr>
        <cdr:cNvPr id="12" name="Надпись 11"/>
        <cdr:cNvSpPr txBox="1"/>
      </cdr:nvSpPr>
      <cdr:spPr>
        <a:xfrm xmlns:a="http://schemas.openxmlformats.org/drawingml/2006/main">
          <a:off x="684530" y="5363868"/>
          <a:ext cx="7886700" cy="5771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/>
            <a:t>Производство - данные Комитета по статистике Республики Казахстан</a:t>
          </a:r>
          <a:endParaRPr lang="en-US" sz="1200"/>
        </a:p>
        <a:p xmlns:a="http://schemas.openxmlformats.org/drawingml/2006/main">
          <a:r>
            <a:rPr lang="ru-RU" sz="1200"/>
            <a:t>экспорт/импорт - данные Комитета таможенного контроля Министерства финансов Республики Казахстан</a:t>
          </a:r>
          <a:endParaRPr lang="en-US" sz="1200"/>
        </a:p>
      </cdr:txBody>
    </cdr:sp>
  </cdr:relSizeAnchor>
  <cdr:relSizeAnchor xmlns:cdr="http://schemas.openxmlformats.org/drawingml/2006/chartDrawing">
    <cdr:from>
      <cdr:x>0.75258</cdr:x>
      <cdr:y>0.10564</cdr:y>
    </cdr:from>
    <cdr:to>
      <cdr:x>0.80139</cdr:x>
      <cdr:y>0.14071</cdr:y>
    </cdr:to>
    <cdr:sp macro="" textlink="">
      <cdr:nvSpPr>
        <cdr:cNvPr id="27" name="Надпись 26"/>
        <cdr:cNvSpPr txBox="1"/>
      </cdr:nvSpPr>
      <cdr:spPr>
        <a:xfrm xmlns:a="http://schemas.openxmlformats.org/drawingml/2006/main">
          <a:off x="6970014" y="687959"/>
          <a:ext cx="452027" cy="228423"/>
        </a:xfrm>
        <a:prstGeom xmlns:a="http://schemas.openxmlformats.org/drawingml/2006/main" prst="rect">
          <a:avLst/>
        </a:prstGeom>
        <a:ln xmlns:a="http://schemas.openxmlformats.org/drawingml/2006/main">
          <a:solidFill>
            <a:schemeClr val="bg1"/>
          </a:solidFill>
          <a:prstDash val="dash"/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/>
        </a:p>
      </cdr:txBody>
    </cdr:sp>
  </cdr:relSizeAnchor>
  <cdr:relSizeAnchor xmlns:cdr="http://schemas.openxmlformats.org/drawingml/2006/chartDrawing">
    <cdr:from>
      <cdr:x>0.75325</cdr:x>
      <cdr:y>0.14087</cdr:y>
    </cdr:from>
    <cdr:to>
      <cdr:x>0.80028</cdr:x>
      <cdr:y>0.19352</cdr:y>
    </cdr:to>
    <cdr:sp macro="" textlink="">
      <cdr:nvSpPr>
        <cdr:cNvPr id="4" name="Надпись 3"/>
        <cdr:cNvSpPr txBox="1"/>
      </cdr:nvSpPr>
      <cdr:spPr>
        <a:xfrm xmlns:a="http://schemas.openxmlformats.org/drawingml/2006/main">
          <a:off x="6970014" y="916559"/>
          <a:ext cx="435179" cy="3425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/>
        </a:p>
      </cdr:txBody>
    </cdr:sp>
  </cdr:relSizeAnchor>
  <cdr:relSizeAnchor xmlns:cdr="http://schemas.openxmlformats.org/drawingml/2006/chartDrawing">
    <cdr:from>
      <cdr:x>0.80266</cdr:x>
      <cdr:y>0.24628</cdr:y>
    </cdr:from>
    <cdr:to>
      <cdr:x>0.85207</cdr:x>
      <cdr:y>0.29898</cdr:y>
    </cdr:to>
    <cdr:sp macro="" textlink="">
      <cdr:nvSpPr>
        <cdr:cNvPr id="9" name="Надпись 8"/>
        <cdr:cNvSpPr txBox="1"/>
      </cdr:nvSpPr>
      <cdr:spPr>
        <a:xfrm xmlns:a="http://schemas.openxmlformats.org/drawingml/2006/main">
          <a:off x="7427214" y="1602359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/>
        </a:p>
      </cdr:txBody>
    </cdr:sp>
  </cdr:relSizeAnchor>
  <cdr:relSizeAnchor xmlns:cdr="http://schemas.openxmlformats.org/drawingml/2006/chartDrawing">
    <cdr:from>
      <cdr:x>0.88969</cdr:x>
      <cdr:y>0.24625</cdr:y>
    </cdr:from>
    <cdr:to>
      <cdr:x>0.92675</cdr:x>
      <cdr:y>0.29896</cdr:y>
    </cdr:to>
    <cdr:sp macro="" textlink="">
      <cdr:nvSpPr>
        <cdr:cNvPr id="10" name="Надпись 9"/>
        <cdr:cNvSpPr txBox="1"/>
      </cdr:nvSpPr>
      <cdr:spPr>
        <a:xfrm xmlns:a="http://schemas.openxmlformats.org/drawingml/2006/main">
          <a:off x="8232514" y="1602180"/>
          <a:ext cx="3429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17.xml><?xml version="1.0" encoding="utf-8"?>
<c:userShapes xmlns:c="http://schemas.openxmlformats.org/drawingml/2006/chart">
  <cdr:relSizeAnchor xmlns:cdr="http://schemas.openxmlformats.org/drawingml/2006/chartDrawing">
    <cdr:from>
      <cdr:x>0.27281</cdr:x>
      <cdr:y>0.91201</cdr:y>
    </cdr:from>
    <cdr:to>
      <cdr:x>0.8161</cdr:x>
      <cdr:y>1</cdr:y>
    </cdr:to>
    <cdr:sp macro="" textlink="">
      <cdr:nvSpPr>
        <cdr:cNvPr id="2" name="Надпись 1"/>
        <cdr:cNvSpPr txBox="1"/>
      </cdr:nvSpPr>
      <cdr:spPr>
        <a:xfrm xmlns:a="http://schemas.openxmlformats.org/drawingml/2006/main">
          <a:off x="2494900" y="5840491"/>
          <a:ext cx="4968552" cy="5634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/>
            <a:t>* Данные </a:t>
          </a:r>
          <a:r>
            <a:rPr lang="ru-RU" sz="1200" dirty="0"/>
            <a:t>областных Департаментов сельского хозяйства </a:t>
          </a:r>
          <a:endParaRPr lang="ru-RU" sz="1200" dirty="0" smtClean="0"/>
        </a:p>
        <a:p xmlns:a="http://schemas.openxmlformats.org/drawingml/2006/main">
          <a:r>
            <a:rPr lang="en-US" sz="1200" baseline="0" dirty="0" smtClean="0"/>
            <a:t>** </a:t>
          </a:r>
          <a:r>
            <a:rPr lang="ru-RU" sz="1200" baseline="0" dirty="0"/>
            <a:t>Оценка ЗСК</a:t>
          </a:r>
          <a:endParaRPr lang="ru-RU" sz="1200" dirty="0"/>
        </a:p>
      </cdr:txBody>
    </cdr:sp>
  </cdr:relSizeAnchor>
</c:userShapes>
</file>

<file path=ppt/drawings/drawing18.xml><?xml version="1.0" encoding="utf-8"?>
<c:userShapes xmlns:c="http://schemas.openxmlformats.org/drawingml/2006/chart">
  <cdr:relSizeAnchor xmlns:cdr="http://schemas.openxmlformats.org/drawingml/2006/chartDrawing">
    <cdr:from>
      <cdr:x>0.14809</cdr:x>
      <cdr:y>0.7096</cdr:y>
    </cdr:from>
    <cdr:to>
      <cdr:x>0.19749</cdr:x>
      <cdr:y>0.74595</cdr:y>
    </cdr:to>
    <cdr:sp macro="" textlink="">
      <cdr:nvSpPr>
        <cdr:cNvPr id="2" name="Надпись 1"/>
        <cdr:cNvSpPr txBox="1"/>
      </cdr:nvSpPr>
      <cdr:spPr>
        <a:xfrm xmlns:a="http://schemas.openxmlformats.org/drawingml/2006/main">
          <a:off x="1370330" y="4460875"/>
          <a:ext cx="457109" cy="2285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0.27143</cdr:x>
      <cdr:y>0.80711</cdr:y>
    </cdr:from>
    <cdr:to>
      <cdr:x>0.3326</cdr:x>
      <cdr:y>0.86708</cdr:y>
    </cdr:to>
    <cdr:sp macro="" textlink="">
      <cdr:nvSpPr>
        <cdr:cNvPr id="3" name="Надпись 2"/>
        <cdr:cNvSpPr txBox="1"/>
      </cdr:nvSpPr>
      <cdr:spPr>
        <a:xfrm xmlns:a="http://schemas.openxmlformats.org/drawingml/2006/main">
          <a:off x="2513324" y="5260965"/>
          <a:ext cx="566425" cy="39090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/>
            <a:t>94</a:t>
          </a:r>
          <a:r>
            <a:rPr lang="en-US" sz="1100"/>
            <a:t>%</a:t>
          </a:r>
          <a:endParaRPr lang="ru-RU" sz="1100"/>
        </a:p>
      </cdr:txBody>
    </cdr:sp>
  </cdr:relSizeAnchor>
  <cdr:relSizeAnchor xmlns:cdr="http://schemas.openxmlformats.org/drawingml/2006/chartDrawing">
    <cdr:from>
      <cdr:x>0.45667</cdr:x>
      <cdr:y>0.69104</cdr:y>
    </cdr:from>
    <cdr:to>
      <cdr:x>0.50606</cdr:x>
      <cdr:y>0.74557</cdr:y>
    </cdr:to>
    <cdr:sp macro="" textlink="">
      <cdr:nvSpPr>
        <cdr:cNvPr id="4" name="Надпись 3"/>
        <cdr:cNvSpPr txBox="1"/>
      </cdr:nvSpPr>
      <cdr:spPr>
        <a:xfrm xmlns:a="http://schemas.openxmlformats.org/drawingml/2006/main">
          <a:off x="4226814" y="4345559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0.41956</cdr:x>
      <cdr:y>0.80711</cdr:y>
    </cdr:from>
    <cdr:to>
      <cdr:x>0.48484</cdr:x>
      <cdr:y>0.86164</cdr:y>
    </cdr:to>
    <cdr:sp macro="" textlink="">
      <cdr:nvSpPr>
        <cdr:cNvPr id="5" name="Надпись 4"/>
        <cdr:cNvSpPr txBox="1"/>
      </cdr:nvSpPr>
      <cdr:spPr>
        <a:xfrm xmlns:a="http://schemas.openxmlformats.org/drawingml/2006/main">
          <a:off x="3884944" y="5260965"/>
          <a:ext cx="604505" cy="3554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/>
            <a:t>96</a:t>
          </a:r>
          <a:r>
            <a:rPr lang="en-US" sz="1100"/>
            <a:t>%</a:t>
          </a:r>
          <a:endParaRPr lang="ru-RU" sz="1100"/>
        </a:p>
      </cdr:txBody>
    </cdr:sp>
  </cdr:relSizeAnchor>
  <cdr:relSizeAnchor xmlns:cdr="http://schemas.openxmlformats.org/drawingml/2006/chartDrawing">
    <cdr:from>
      <cdr:x>0.60486</cdr:x>
      <cdr:y>0.7274</cdr:y>
    </cdr:from>
    <cdr:to>
      <cdr:x>0.65425</cdr:x>
      <cdr:y>0.76375</cdr:y>
    </cdr:to>
    <cdr:sp macro="" textlink="">
      <cdr:nvSpPr>
        <cdr:cNvPr id="6" name="Надпись 5"/>
        <cdr:cNvSpPr txBox="1"/>
      </cdr:nvSpPr>
      <cdr:spPr>
        <a:xfrm xmlns:a="http://schemas.openxmlformats.org/drawingml/2006/main">
          <a:off x="5598414" y="4574159"/>
          <a:ext cx="4572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0.56769</cdr:x>
      <cdr:y>0.80711</cdr:y>
    </cdr:from>
    <cdr:to>
      <cdr:x>0.62543</cdr:x>
      <cdr:y>0.84346</cdr:y>
    </cdr:to>
    <cdr:sp macro="" textlink="">
      <cdr:nvSpPr>
        <cdr:cNvPr id="7" name="Надпись 6"/>
        <cdr:cNvSpPr txBox="1"/>
      </cdr:nvSpPr>
      <cdr:spPr>
        <a:xfrm xmlns:a="http://schemas.openxmlformats.org/drawingml/2006/main">
          <a:off x="5256565" y="5260965"/>
          <a:ext cx="534635" cy="2369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/>
            <a:t>75</a:t>
          </a:r>
          <a:r>
            <a:rPr lang="en-US" sz="1100"/>
            <a:t>%</a:t>
          </a:r>
          <a:endParaRPr lang="ru-RU" sz="1100"/>
        </a:p>
      </cdr:txBody>
    </cdr:sp>
  </cdr:relSizeAnchor>
  <cdr:relSizeAnchor xmlns:cdr="http://schemas.openxmlformats.org/drawingml/2006/chartDrawing">
    <cdr:from>
      <cdr:x>0.71581</cdr:x>
      <cdr:y>0.80711</cdr:y>
    </cdr:from>
    <cdr:to>
      <cdr:x>0.77424</cdr:x>
      <cdr:y>0.86164</cdr:y>
    </cdr:to>
    <cdr:sp macro="" textlink="">
      <cdr:nvSpPr>
        <cdr:cNvPr id="8" name="Надпись 7"/>
        <cdr:cNvSpPr txBox="1"/>
      </cdr:nvSpPr>
      <cdr:spPr>
        <a:xfrm xmlns:a="http://schemas.openxmlformats.org/drawingml/2006/main">
          <a:off x="6628093" y="5260965"/>
          <a:ext cx="541057" cy="3554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/>
            <a:t>70</a:t>
          </a:r>
          <a:r>
            <a:rPr lang="en-US" sz="1100"/>
            <a:t>%</a:t>
          </a:r>
          <a:endParaRPr lang="ru-RU" sz="1100"/>
        </a:p>
      </cdr:txBody>
    </cdr:sp>
  </cdr:relSizeAnchor>
  <cdr:relSizeAnchor xmlns:cdr="http://schemas.openxmlformats.org/drawingml/2006/chartDrawing">
    <cdr:from>
      <cdr:x>0.13565</cdr:x>
      <cdr:y>0.80711</cdr:y>
    </cdr:from>
    <cdr:to>
      <cdr:x>0.19339</cdr:x>
      <cdr:y>0.86707</cdr:y>
    </cdr:to>
    <cdr:sp macro="" textlink="">
      <cdr:nvSpPr>
        <cdr:cNvPr id="9" name="Надпись 8"/>
        <cdr:cNvSpPr txBox="1"/>
      </cdr:nvSpPr>
      <cdr:spPr>
        <a:xfrm xmlns:a="http://schemas.openxmlformats.org/drawingml/2006/main">
          <a:off x="1256060" y="5260965"/>
          <a:ext cx="534639" cy="3908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/>
            <a:t>80</a:t>
          </a:r>
          <a:r>
            <a:rPr lang="en-US" sz="1100"/>
            <a:t>%</a:t>
          </a:r>
          <a:endParaRPr lang="ru-RU" sz="1100"/>
        </a:p>
      </cdr:txBody>
    </cdr:sp>
  </cdr:relSizeAnchor>
  <cdr:relSizeAnchor xmlns:cdr="http://schemas.openxmlformats.org/drawingml/2006/chartDrawing">
    <cdr:from>
      <cdr:x>0.41956</cdr:x>
      <cdr:y>0.7019</cdr:y>
    </cdr:from>
    <cdr:to>
      <cdr:x>0.46895</cdr:x>
      <cdr:y>0.73825</cdr:y>
    </cdr:to>
    <cdr:sp macro="" textlink="">
      <cdr:nvSpPr>
        <cdr:cNvPr id="10" name="Надпись 9"/>
        <cdr:cNvSpPr txBox="1"/>
      </cdr:nvSpPr>
      <cdr:spPr>
        <a:xfrm xmlns:a="http://schemas.openxmlformats.org/drawingml/2006/main">
          <a:off x="3884930" y="4575175"/>
          <a:ext cx="457331" cy="2369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0.56769</cdr:x>
      <cdr:y>0.73697</cdr:y>
    </cdr:from>
    <cdr:to>
      <cdr:x>0.61709</cdr:x>
      <cdr:y>0.77332</cdr:y>
    </cdr:to>
    <cdr:sp macro="" textlink="">
      <cdr:nvSpPr>
        <cdr:cNvPr id="11" name="Надпись 10"/>
        <cdr:cNvSpPr txBox="1"/>
      </cdr:nvSpPr>
      <cdr:spPr>
        <a:xfrm xmlns:a="http://schemas.openxmlformats.org/drawingml/2006/main">
          <a:off x="5256530" y="4803775"/>
          <a:ext cx="457422" cy="2369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0.71581</cdr:x>
      <cdr:y>0.7019</cdr:y>
    </cdr:from>
    <cdr:to>
      <cdr:x>0.76521</cdr:x>
      <cdr:y>0.73826</cdr:y>
    </cdr:to>
    <cdr:sp macro="" textlink="">
      <cdr:nvSpPr>
        <cdr:cNvPr id="12" name="Надпись 11"/>
        <cdr:cNvSpPr txBox="1"/>
      </cdr:nvSpPr>
      <cdr:spPr>
        <a:xfrm xmlns:a="http://schemas.openxmlformats.org/drawingml/2006/main">
          <a:off x="6628130" y="4575175"/>
          <a:ext cx="457422" cy="2370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0.19737</cdr:x>
      <cdr:y>0.71943</cdr:y>
    </cdr:from>
    <cdr:to>
      <cdr:x>0.24677</cdr:x>
      <cdr:y>0.75546</cdr:y>
    </cdr:to>
    <cdr:sp macro="" textlink="">
      <cdr:nvSpPr>
        <cdr:cNvPr id="13" name="Надпись 12"/>
        <cdr:cNvSpPr txBox="1"/>
      </cdr:nvSpPr>
      <cdr:spPr>
        <a:xfrm xmlns:a="http://schemas.openxmlformats.org/drawingml/2006/main">
          <a:off x="1827530" y="4689475"/>
          <a:ext cx="457422" cy="2348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0.28377</cdr:x>
      <cdr:y>0.75451</cdr:y>
    </cdr:from>
    <cdr:to>
      <cdr:x>0.33316</cdr:x>
      <cdr:y>0.80839</cdr:y>
    </cdr:to>
    <cdr:sp macro="" textlink="">
      <cdr:nvSpPr>
        <cdr:cNvPr id="14" name="Надпись 13"/>
        <cdr:cNvSpPr txBox="1"/>
      </cdr:nvSpPr>
      <cdr:spPr>
        <a:xfrm xmlns:a="http://schemas.openxmlformats.org/drawingml/2006/main">
          <a:off x="2627630" y="4918075"/>
          <a:ext cx="457330" cy="3512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0.56769</cdr:x>
      <cdr:y>0.57915</cdr:y>
    </cdr:from>
    <cdr:to>
      <cdr:x>0.61709</cdr:x>
      <cdr:y>0.6155</cdr:y>
    </cdr:to>
    <cdr:sp macro="" textlink="">
      <cdr:nvSpPr>
        <cdr:cNvPr id="15" name="Надпись 14"/>
        <cdr:cNvSpPr txBox="1"/>
      </cdr:nvSpPr>
      <cdr:spPr>
        <a:xfrm xmlns:a="http://schemas.openxmlformats.org/drawingml/2006/main">
          <a:off x="5256530" y="3775075"/>
          <a:ext cx="457423" cy="2369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0.71581</cdr:x>
      <cdr:y>0.59669</cdr:y>
    </cdr:from>
    <cdr:to>
      <cdr:x>0.76521</cdr:x>
      <cdr:y>0.63304</cdr:y>
    </cdr:to>
    <cdr:sp macro="" textlink="">
      <cdr:nvSpPr>
        <cdr:cNvPr id="16" name="Надпись 15"/>
        <cdr:cNvSpPr txBox="1"/>
      </cdr:nvSpPr>
      <cdr:spPr>
        <a:xfrm xmlns:a="http://schemas.openxmlformats.org/drawingml/2006/main">
          <a:off x="6628130" y="3889375"/>
          <a:ext cx="457422" cy="2369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0.0862</cdr:x>
      <cdr:y>0.85463</cdr:y>
    </cdr:from>
    <cdr:to>
      <cdr:x>0.90123</cdr:x>
      <cdr:y>0.92734</cdr:y>
    </cdr:to>
    <cdr:sp macro="" textlink="">
      <cdr:nvSpPr>
        <cdr:cNvPr id="17" name="Надпись 16"/>
        <cdr:cNvSpPr txBox="1"/>
      </cdr:nvSpPr>
      <cdr:spPr>
        <a:xfrm xmlns:a="http://schemas.openxmlformats.org/drawingml/2006/main">
          <a:off x="797814" y="5374259"/>
          <a:ext cx="75438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0.09861</cdr:x>
      <cdr:y>0.94544</cdr:y>
    </cdr:from>
    <cdr:to>
      <cdr:x>0.8766</cdr:x>
      <cdr:y>0.98859</cdr:y>
    </cdr:to>
    <cdr:sp macro="" textlink="">
      <cdr:nvSpPr>
        <cdr:cNvPr id="19" name="Надпись 18"/>
        <cdr:cNvSpPr txBox="1"/>
      </cdr:nvSpPr>
      <cdr:spPr>
        <a:xfrm xmlns:a="http://schemas.openxmlformats.org/drawingml/2006/main">
          <a:off x="913086" y="5965084"/>
          <a:ext cx="7203853" cy="2722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/>
            <a:t>Данные Департамента</a:t>
          </a:r>
          <a:r>
            <a:rPr lang="ru-RU" sz="1200" baseline="0" dirty="0"/>
            <a:t> таможенного контроля Министерства Финансов Республики Казахстан</a:t>
          </a:r>
          <a:endParaRPr lang="ru-RU" sz="1200" dirty="0"/>
        </a:p>
      </cdr:txBody>
    </cdr:sp>
  </cdr:relSizeAnchor>
  <cdr:relSizeAnchor xmlns:cdr="http://schemas.openxmlformats.org/drawingml/2006/chartDrawing">
    <cdr:from>
      <cdr:x>0.22212</cdr:x>
      <cdr:y>0.56024</cdr:y>
    </cdr:from>
    <cdr:to>
      <cdr:x>0.28386</cdr:x>
      <cdr:y>0.62015</cdr:y>
    </cdr:to>
    <cdr:sp macro="" textlink="">
      <cdr:nvSpPr>
        <cdr:cNvPr id="26" name="Надпись 25"/>
        <cdr:cNvSpPr txBox="1"/>
      </cdr:nvSpPr>
      <cdr:spPr>
        <a:xfrm xmlns:a="http://schemas.openxmlformats.org/drawingml/2006/main">
          <a:off x="2056130" y="3203575"/>
          <a:ext cx="571529" cy="3425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b="1">
            <a:solidFill>
              <a:srgbClr val="0000FF"/>
            </a:solidFill>
          </a:endParaRPr>
        </a:p>
      </cdr:txBody>
    </cdr:sp>
  </cdr:relSizeAnchor>
  <cdr:relSizeAnchor xmlns:cdr="http://schemas.openxmlformats.org/drawingml/2006/chartDrawing">
    <cdr:from>
      <cdr:x>0.41956</cdr:x>
      <cdr:y>0.77204</cdr:y>
    </cdr:from>
    <cdr:to>
      <cdr:x>0.46875</cdr:x>
      <cdr:y>0.82657</cdr:y>
    </cdr:to>
    <cdr:sp macro="" textlink="">
      <cdr:nvSpPr>
        <cdr:cNvPr id="27" name="Надпись 26"/>
        <cdr:cNvSpPr txBox="1"/>
      </cdr:nvSpPr>
      <cdr:spPr>
        <a:xfrm xmlns:a="http://schemas.openxmlformats.org/drawingml/2006/main">
          <a:off x="3884930" y="5032375"/>
          <a:ext cx="455478" cy="3554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000" b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0.64193</cdr:x>
      <cdr:y>0.42032</cdr:y>
    </cdr:from>
    <cdr:to>
      <cdr:x>0.70367</cdr:x>
      <cdr:y>0.47485</cdr:y>
    </cdr:to>
    <cdr:sp macro="" textlink="">
      <cdr:nvSpPr>
        <cdr:cNvPr id="28" name="Надпись 27"/>
        <cdr:cNvSpPr txBox="1"/>
      </cdr:nvSpPr>
      <cdr:spPr>
        <a:xfrm xmlns:a="http://schemas.openxmlformats.org/drawingml/2006/main">
          <a:off x="5942330" y="2403475"/>
          <a:ext cx="571529" cy="3118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b="1">
            <a:solidFill>
              <a:srgbClr val="0000FF"/>
            </a:solidFill>
          </a:endParaRPr>
        </a:p>
      </cdr:txBody>
    </cdr:sp>
  </cdr:relSizeAnchor>
  <cdr:relSizeAnchor xmlns:cdr="http://schemas.openxmlformats.org/drawingml/2006/chartDrawing">
    <cdr:from>
      <cdr:x>0.79009</cdr:x>
      <cdr:y>0.48029</cdr:y>
    </cdr:from>
    <cdr:to>
      <cdr:x>0.85184</cdr:x>
      <cdr:y>0.53482</cdr:y>
    </cdr:to>
    <cdr:sp macro="" textlink="">
      <cdr:nvSpPr>
        <cdr:cNvPr id="29" name="Надпись 28"/>
        <cdr:cNvSpPr txBox="1"/>
      </cdr:nvSpPr>
      <cdr:spPr>
        <a:xfrm xmlns:a="http://schemas.openxmlformats.org/drawingml/2006/main">
          <a:off x="7313930" y="2746375"/>
          <a:ext cx="571621" cy="3118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b="1">
            <a:solidFill>
              <a:srgbClr val="0000FF"/>
            </a:solidFill>
          </a:endParaRPr>
        </a:p>
      </cdr:txBody>
    </cdr:sp>
  </cdr:relSizeAnchor>
  <cdr:relSizeAnchor xmlns:cdr="http://schemas.openxmlformats.org/drawingml/2006/chartDrawing">
    <cdr:from>
      <cdr:x>0.8516</cdr:x>
      <cdr:y>0.80711</cdr:y>
    </cdr:from>
    <cdr:to>
      <cdr:x>0.91345</cdr:x>
      <cdr:y>0.85972</cdr:y>
    </cdr:to>
    <cdr:sp macro="" textlink="">
      <cdr:nvSpPr>
        <cdr:cNvPr id="18" name="Надпись 17"/>
        <cdr:cNvSpPr txBox="1"/>
      </cdr:nvSpPr>
      <cdr:spPr>
        <a:xfrm xmlns:a="http://schemas.openxmlformats.org/drawingml/2006/main">
          <a:off x="7885450" y="5260965"/>
          <a:ext cx="572750" cy="3429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/>
            <a:t>90%</a:t>
          </a:r>
        </a:p>
      </cdr:txBody>
    </cdr:sp>
  </cdr:relSizeAnchor>
  <cdr:relSizeAnchor xmlns:cdr="http://schemas.openxmlformats.org/drawingml/2006/chartDrawing">
    <cdr:from>
      <cdr:x>0.8516</cdr:x>
      <cdr:y>0.64929</cdr:y>
    </cdr:from>
    <cdr:to>
      <cdr:x>0.90097</cdr:x>
      <cdr:y>0.7019</cdr:y>
    </cdr:to>
    <cdr:sp macro="" textlink="">
      <cdr:nvSpPr>
        <cdr:cNvPr id="20" name="Надпись 19"/>
        <cdr:cNvSpPr txBox="1"/>
      </cdr:nvSpPr>
      <cdr:spPr>
        <a:xfrm xmlns:a="http://schemas.openxmlformats.org/drawingml/2006/main">
          <a:off x="7885430" y="4232275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0.8516</cdr:x>
      <cdr:y>0.49148</cdr:y>
    </cdr:from>
    <cdr:to>
      <cdr:x>0.90097</cdr:x>
      <cdr:y>0.54408</cdr:y>
    </cdr:to>
    <cdr:sp macro="" textlink="">
      <cdr:nvSpPr>
        <cdr:cNvPr id="21" name="Надпись 20"/>
        <cdr:cNvSpPr txBox="1"/>
      </cdr:nvSpPr>
      <cdr:spPr>
        <a:xfrm xmlns:a="http://schemas.openxmlformats.org/drawingml/2006/main">
          <a:off x="7885430" y="3203575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19.xml><?xml version="1.0" encoding="utf-8"?>
<c:userShapes xmlns:c="http://schemas.openxmlformats.org/drawingml/2006/chart">
  <cdr:relSizeAnchor xmlns:cdr="http://schemas.openxmlformats.org/drawingml/2006/chartDrawing">
    <cdr:from>
      <cdr:x>0.03802</cdr:x>
      <cdr:y>0.92974</cdr:y>
    </cdr:from>
    <cdr:to>
      <cdr:x>0.88612</cdr:x>
      <cdr:y>0.98743</cdr:y>
    </cdr:to>
    <cdr:sp macro="" textlink="">
      <cdr:nvSpPr>
        <cdr:cNvPr id="2" name="Надпись 1"/>
        <cdr:cNvSpPr txBox="1"/>
      </cdr:nvSpPr>
      <cdr:spPr>
        <a:xfrm xmlns:a="http://schemas.openxmlformats.org/drawingml/2006/main">
          <a:off x="343323" y="5525982"/>
          <a:ext cx="76581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/>
            <a:t>Данные</a:t>
          </a:r>
          <a:r>
            <a:rPr lang="ru-RU" sz="1100" baseline="0"/>
            <a:t> Зернового Союза Казахстана</a:t>
          </a:r>
          <a:endParaRPr lang="ru-RU" sz="11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0.10629</cdr:x>
      <cdr:y>0.16039</cdr:y>
    </cdr:from>
    <cdr:to>
      <cdr:x>0.86818</cdr:x>
      <cdr:y>0.42433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 flipV="1">
          <a:off x="1004570" y="1030605"/>
          <a:ext cx="7200900" cy="1695942"/>
        </a:xfrm>
        <a:prstGeom xmlns:a="http://schemas.openxmlformats.org/drawingml/2006/main" prst="straightConnector1">
          <a:avLst/>
        </a:prstGeom>
        <a:ln xmlns:a="http://schemas.openxmlformats.org/drawingml/2006/main" w="38100" cmpd="sng">
          <a:solidFill>
            <a:srgbClr val="FF0000"/>
          </a:solidFill>
          <a:tailEnd type="arrow"/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0.92684</cdr:x>
      <cdr:y>0.7593</cdr:y>
    </cdr:from>
    <cdr:to>
      <cdr:x>0.98783</cdr:x>
      <cdr:y>0.83337</cdr:y>
    </cdr:to>
    <cdr:sp macro="" textlink="">
      <cdr:nvSpPr>
        <cdr:cNvPr id="8" name="Надпись 7"/>
        <cdr:cNvSpPr txBox="1"/>
      </cdr:nvSpPr>
      <cdr:spPr>
        <a:xfrm xmlns:a="http://schemas.openxmlformats.org/drawingml/2006/main">
          <a:off x="8684514" y="4686554"/>
          <a:ext cx="5715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0.91464</cdr:x>
      <cdr:y>0.74078</cdr:y>
    </cdr:from>
    <cdr:to>
      <cdr:x>1</cdr:x>
      <cdr:y>0.87041</cdr:y>
    </cdr:to>
    <cdr:sp macro="" textlink="">
      <cdr:nvSpPr>
        <cdr:cNvPr id="9" name="Надпись 8"/>
        <cdr:cNvSpPr txBox="1"/>
      </cdr:nvSpPr>
      <cdr:spPr>
        <a:xfrm xmlns:a="http://schemas.openxmlformats.org/drawingml/2006/main">
          <a:off x="8570214" y="4572254"/>
          <a:ext cx="799846" cy="8001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0.90241</cdr:x>
      <cdr:y>0.79634</cdr:y>
    </cdr:from>
    <cdr:to>
      <cdr:x>1</cdr:x>
      <cdr:y>0.94449</cdr:y>
    </cdr:to>
    <cdr:sp macro="" textlink="">
      <cdr:nvSpPr>
        <cdr:cNvPr id="10" name="Надпись 9"/>
        <cdr:cNvSpPr txBox="1"/>
      </cdr:nvSpPr>
      <cdr:spPr>
        <a:xfrm xmlns:a="http://schemas.openxmlformats.org/drawingml/2006/main">
          <a:off x="8798814" y="491515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0.91464</cdr:x>
      <cdr:y>0.77782</cdr:y>
    </cdr:from>
    <cdr:to>
      <cdr:x>0.98783</cdr:x>
      <cdr:y>0.83337</cdr:y>
    </cdr:to>
    <cdr:sp macro="" textlink="">
      <cdr:nvSpPr>
        <cdr:cNvPr id="11" name="Надпись 10"/>
        <cdr:cNvSpPr txBox="1"/>
      </cdr:nvSpPr>
      <cdr:spPr>
        <a:xfrm xmlns:a="http://schemas.openxmlformats.org/drawingml/2006/main">
          <a:off x="8570214" y="4800854"/>
          <a:ext cx="6858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0.91464</cdr:x>
      <cdr:y>0.77782</cdr:y>
    </cdr:from>
    <cdr:to>
      <cdr:x>1</cdr:x>
      <cdr:y>0.85189</cdr:y>
    </cdr:to>
    <cdr:sp macro="" textlink="">
      <cdr:nvSpPr>
        <cdr:cNvPr id="12" name="Надпись 11"/>
        <cdr:cNvSpPr txBox="1"/>
      </cdr:nvSpPr>
      <cdr:spPr>
        <a:xfrm xmlns:a="http://schemas.openxmlformats.org/drawingml/2006/main">
          <a:off x="8570214" y="4800854"/>
          <a:ext cx="799846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400" b="1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0.90568</cdr:x>
      <cdr:y>0.50003</cdr:y>
    </cdr:from>
    <cdr:to>
      <cdr:x>0.99104</cdr:x>
      <cdr:y>0.57411</cdr:y>
    </cdr:to>
    <cdr:sp macro="" textlink="">
      <cdr:nvSpPr>
        <cdr:cNvPr id="13" name="Надпись 12"/>
        <cdr:cNvSpPr txBox="1"/>
      </cdr:nvSpPr>
      <cdr:spPr>
        <a:xfrm xmlns:a="http://schemas.openxmlformats.org/drawingml/2006/main">
          <a:off x="8559915" y="3212976"/>
          <a:ext cx="806766" cy="4760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400" b="1" dirty="0">
              <a:solidFill>
                <a:srgbClr val="0000FF"/>
              </a:solidFill>
            </a:rPr>
            <a:t>+</a:t>
          </a:r>
          <a:r>
            <a:rPr lang="ru-RU" sz="1400" b="1" dirty="0">
              <a:solidFill>
                <a:srgbClr val="0000FF"/>
              </a:solidFill>
            </a:rPr>
            <a:t>5,8</a:t>
          </a:r>
          <a:r>
            <a:rPr lang="ru-RU" sz="1400" b="1" baseline="0" dirty="0">
              <a:solidFill>
                <a:srgbClr val="0000FF"/>
              </a:solidFill>
            </a:rPr>
            <a:t> раз</a:t>
          </a:r>
          <a:endParaRPr lang="ru-RU" sz="1400" b="1" dirty="0">
            <a:solidFill>
              <a:srgbClr val="0000FF"/>
            </a:solidFill>
          </a:endParaRPr>
        </a:p>
      </cdr:txBody>
    </cdr:sp>
  </cdr:relSizeAnchor>
  <cdr:relSizeAnchor xmlns:cdr="http://schemas.openxmlformats.org/drawingml/2006/chartDrawing">
    <cdr:from>
      <cdr:x>0.91464</cdr:x>
      <cdr:y>0.29634</cdr:y>
    </cdr:from>
    <cdr:to>
      <cdr:x>1</cdr:x>
      <cdr:y>0.37041</cdr:y>
    </cdr:to>
    <cdr:sp macro="" textlink="">
      <cdr:nvSpPr>
        <cdr:cNvPr id="14" name="Надпись 13"/>
        <cdr:cNvSpPr txBox="1"/>
      </cdr:nvSpPr>
      <cdr:spPr>
        <a:xfrm xmlns:a="http://schemas.openxmlformats.org/drawingml/2006/main">
          <a:off x="8570214" y="1829054"/>
          <a:ext cx="799846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400" b="1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0.78928</cdr:x>
      <cdr:y>0.84</cdr:y>
    </cdr:from>
    <cdr:to>
      <cdr:x>0.88797</cdr:x>
      <cdr:y>1</cdr:y>
    </cdr:to>
    <cdr:sp macro="" textlink="">
      <cdr:nvSpPr>
        <cdr:cNvPr id="2" name="Надпись 1"/>
        <cdr:cNvSpPr txBox="1"/>
      </cdr:nvSpPr>
      <cdr:spPr>
        <a:xfrm xmlns:a="http://schemas.openxmlformats.org/drawingml/2006/main">
          <a:off x="7312914" y="548855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0.07376</cdr:x>
      <cdr:y>0.8519</cdr:y>
    </cdr:from>
    <cdr:to>
      <cdr:x>0.17243</cdr:x>
      <cdr:y>1</cdr:y>
    </cdr:to>
    <cdr:sp macro="" textlink="">
      <cdr:nvSpPr>
        <cdr:cNvPr id="4" name="Надпись 3"/>
        <cdr:cNvSpPr txBox="1"/>
      </cdr:nvSpPr>
      <cdr:spPr>
        <a:xfrm xmlns:a="http://schemas.openxmlformats.org/drawingml/2006/main">
          <a:off x="683514" y="594575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0.07376</cdr:x>
      <cdr:y>0.90748</cdr:y>
    </cdr:from>
    <cdr:to>
      <cdr:x>0.92479</cdr:x>
      <cdr:y>1</cdr:y>
    </cdr:to>
    <cdr:sp macro="" textlink="">
      <cdr:nvSpPr>
        <cdr:cNvPr id="5" name="Надпись 4"/>
        <cdr:cNvSpPr txBox="1"/>
      </cdr:nvSpPr>
      <cdr:spPr>
        <a:xfrm xmlns:a="http://schemas.openxmlformats.org/drawingml/2006/main" flipH="1">
          <a:off x="683514" y="5602859"/>
          <a:ext cx="7886700" cy="5712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0.0613</cdr:x>
      <cdr:y>0.8519</cdr:y>
    </cdr:from>
    <cdr:to>
      <cdr:x>0.15997</cdr:x>
      <cdr:y>1</cdr:y>
    </cdr:to>
    <cdr:sp macro="" textlink="">
      <cdr:nvSpPr>
        <cdr:cNvPr id="6" name="Надпись 5"/>
        <cdr:cNvSpPr txBox="1"/>
      </cdr:nvSpPr>
      <cdr:spPr>
        <a:xfrm xmlns:a="http://schemas.openxmlformats.org/drawingml/2006/main">
          <a:off x="574414" y="5551837"/>
          <a:ext cx="924543" cy="96516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0.34285</cdr:x>
      <cdr:y>0.92164</cdr:y>
    </cdr:from>
    <cdr:to>
      <cdr:x>0.78523</cdr:x>
      <cdr:y>1</cdr:y>
    </cdr:to>
    <cdr:sp macro="" textlink="">
      <cdr:nvSpPr>
        <cdr:cNvPr id="7" name="Надпись 6"/>
        <cdr:cNvSpPr txBox="1"/>
      </cdr:nvSpPr>
      <cdr:spPr>
        <a:xfrm xmlns:a="http://schemas.openxmlformats.org/drawingml/2006/main">
          <a:off x="3240360" y="5922079"/>
          <a:ext cx="4181152" cy="5034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dirty="0"/>
            <a:t>Данные Комитета по статистике Республики Казахстан</a:t>
          </a:r>
        </a:p>
        <a:p xmlns:a="http://schemas.openxmlformats.org/drawingml/2006/main">
          <a:r>
            <a:rPr lang="ru-RU" sz="1200" dirty="0"/>
            <a:t>*2020/21 - прогноз</a:t>
          </a:r>
          <a:r>
            <a:rPr lang="ru-RU" sz="1200" baseline="0" dirty="0"/>
            <a:t> ЗСК</a:t>
          </a:r>
          <a:endParaRPr lang="ru-RU" sz="1200" dirty="0"/>
        </a:p>
      </cdr:txBody>
    </cdr:sp>
  </cdr:relSizeAnchor>
  <cdr:relSizeAnchor xmlns:cdr="http://schemas.openxmlformats.org/drawingml/2006/chartDrawing">
    <cdr:from>
      <cdr:x>0.8786</cdr:x>
      <cdr:y>0.07046</cdr:y>
    </cdr:from>
    <cdr:to>
      <cdr:x>0.96399</cdr:x>
      <cdr:y>0.14061</cdr:y>
    </cdr:to>
    <cdr:sp macro="" textlink="">
      <cdr:nvSpPr>
        <cdr:cNvPr id="17" name="Надпись 16"/>
        <cdr:cNvSpPr txBox="1"/>
      </cdr:nvSpPr>
      <cdr:spPr>
        <a:xfrm xmlns:a="http://schemas.openxmlformats.org/drawingml/2006/main">
          <a:off x="8232514" y="459180"/>
          <a:ext cx="8001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0.88133</cdr:x>
      <cdr:y>0.13888</cdr:y>
    </cdr:from>
    <cdr:to>
      <cdr:x>0.96672</cdr:x>
      <cdr:y>0.20903</cdr:y>
    </cdr:to>
    <cdr:sp macro="" textlink="">
      <cdr:nvSpPr>
        <cdr:cNvPr id="18" name="Надпись 17"/>
        <cdr:cNvSpPr txBox="1"/>
      </cdr:nvSpPr>
      <cdr:spPr>
        <a:xfrm xmlns:a="http://schemas.openxmlformats.org/drawingml/2006/main">
          <a:off x="8329779" y="892410"/>
          <a:ext cx="807050" cy="4507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400" b="1">
              <a:solidFill>
                <a:srgbClr val="FF0000"/>
              </a:solidFill>
            </a:rPr>
            <a:t>+69%</a:t>
          </a:r>
          <a:endParaRPr lang="ru-RU" sz="1400" b="1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0.1223</cdr:x>
      <cdr:y>0.70185</cdr:y>
    </cdr:from>
    <cdr:to>
      <cdr:x>0.18329</cdr:x>
      <cdr:y>0.75447</cdr:y>
    </cdr:to>
    <cdr:sp macro="" textlink="">
      <cdr:nvSpPr>
        <cdr:cNvPr id="15" name="Надпись 14"/>
        <cdr:cNvSpPr txBox="1"/>
      </cdr:nvSpPr>
      <cdr:spPr>
        <a:xfrm xmlns:a="http://schemas.openxmlformats.org/drawingml/2006/main">
          <a:off x="1145914" y="4573980"/>
          <a:ext cx="5715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0.26868</cdr:x>
      <cdr:y>0.71939</cdr:y>
    </cdr:from>
    <cdr:to>
      <cdr:x>0.31747</cdr:x>
      <cdr:y>0.77201</cdr:y>
    </cdr:to>
    <cdr:sp macro="" textlink="">
      <cdr:nvSpPr>
        <cdr:cNvPr id="16" name="Надпись 15"/>
        <cdr:cNvSpPr txBox="1"/>
      </cdr:nvSpPr>
      <cdr:spPr>
        <a:xfrm xmlns:a="http://schemas.openxmlformats.org/drawingml/2006/main">
          <a:off x="2517514" y="4688280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0.41506</cdr:x>
      <cdr:y>0.73693</cdr:y>
    </cdr:from>
    <cdr:to>
      <cdr:x>0.46385</cdr:x>
      <cdr:y>0.78955</cdr:y>
    </cdr:to>
    <cdr:sp macro="" textlink="">
      <cdr:nvSpPr>
        <cdr:cNvPr id="19" name="Надпись 18"/>
        <cdr:cNvSpPr txBox="1"/>
      </cdr:nvSpPr>
      <cdr:spPr>
        <a:xfrm xmlns:a="http://schemas.openxmlformats.org/drawingml/2006/main">
          <a:off x="3889114" y="4802580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0.56144</cdr:x>
      <cdr:y>0.71939</cdr:y>
    </cdr:from>
    <cdr:to>
      <cdr:x>0.62243</cdr:x>
      <cdr:y>0.77201</cdr:y>
    </cdr:to>
    <cdr:sp macro="" textlink="">
      <cdr:nvSpPr>
        <cdr:cNvPr id="20" name="Надпись 19"/>
        <cdr:cNvSpPr txBox="1"/>
      </cdr:nvSpPr>
      <cdr:spPr>
        <a:xfrm xmlns:a="http://schemas.openxmlformats.org/drawingml/2006/main">
          <a:off x="5260714" y="4688280"/>
          <a:ext cx="5715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0.70782</cdr:x>
      <cdr:y>0.68431</cdr:y>
    </cdr:from>
    <cdr:to>
      <cdr:x>0.75661</cdr:x>
      <cdr:y>0.75447</cdr:y>
    </cdr:to>
    <cdr:sp macro="" textlink="">
      <cdr:nvSpPr>
        <cdr:cNvPr id="21" name="Надпись 20"/>
        <cdr:cNvSpPr txBox="1"/>
      </cdr:nvSpPr>
      <cdr:spPr>
        <a:xfrm xmlns:a="http://schemas.openxmlformats.org/drawingml/2006/main">
          <a:off x="6632314" y="4459680"/>
          <a:ext cx="4572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0.8542</cdr:x>
      <cdr:y>0.68431</cdr:y>
    </cdr:from>
    <cdr:to>
      <cdr:x>0.90299</cdr:x>
      <cdr:y>0.73693</cdr:y>
    </cdr:to>
    <cdr:sp macro="" textlink="">
      <cdr:nvSpPr>
        <cdr:cNvPr id="22" name="Надпись 21"/>
        <cdr:cNvSpPr txBox="1"/>
      </cdr:nvSpPr>
      <cdr:spPr>
        <a:xfrm xmlns:a="http://schemas.openxmlformats.org/drawingml/2006/main">
          <a:off x="8003914" y="4459680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0.17109</cdr:x>
      <cdr:y>0.78955</cdr:y>
    </cdr:from>
    <cdr:to>
      <cdr:x>0.21988</cdr:x>
      <cdr:y>0.84216</cdr:y>
    </cdr:to>
    <cdr:sp macro="" textlink="">
      <cdr:nvSpPr>
        <cdr:cNvPr id="23" name="Надпись 22"/>
        <cdr:cNvSpPr txBox="1"/>
      </cdr:nvSpPr>
      <cdr:spPr>
        <a:xfrm xmlns:a="http://schemas.openxmlformats.org/drawingml/2006/main">
          <a:off x="1603114" y="5145480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0.31747</cdr:x>
      <cdr:y>0.78955</cdr:y>
    </cdr:from>
    <cdr:to>
      <cdr:x>0.36626</cdr:x>
      <cdr:y>0.82462</cdr:y>
    </cdr:to>
    <cdr:sp macro="" textlink="">
      <cdr:nvSpPr>
        <cdr:cNvPr id="24" name="Надпись 23"/>
        <cdr:cNvSpPr txBox="1"/>
      </cdr:nvSpPr>
      <cdr:spPr>
        <a:xfrm xmlns:a="http://schemas.openxmlformats.org/drawingml/2006/main">
          <a:off x="2974714" y="5145480"/>
          <a:ext cx="457200" cy="228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0.46385</cdr:x>
      <cdr:y>0.78955</cdr:y>
    </cdr:from>
    <cdr:to>
      <cdr:x>0.51264</cdr:x>
      <cdr:y>0.84216</cdr:y>
    </cdr:to>
    <cdr:sp macro="" textlink="">
      <cdr:nvSpPr>
        <cdr:cNvPr id="25" name="Надпись 24"/>
        <cdr:cNvSpPr txBox="1"/>
      </cdr:nvSpPr>
      <cdr:spPr>
        <a:xfrm xmlns:a="http://schemas.openxmlformats.org/drawingml/2006/main">
          <a:off x="4346314" y="5145480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0.63463</cdr:x>
      <cdr:y>0.78955</cdr:y>
    </cdr:from>
    <cdr:to>
      <cdr:x>0.68342</cdr:x>
      <cdr:y>0.84216</cdr:y>
    </cdr:to>
    <cdr:sp macro="" textlink="">
      <cdr:nvSpPr>
        <cdr:cNvPr id="26" name="Надпись 25"/>
        <cdr:cNvSpPr txBox="1"/>
      </cdr:nvSpPr>
      <cdr:spPr>
        <a:xfrm xmlns:a="http://schemas.openxmlformats.org/drawingml/2006/main">
          <a:off x="5946514" y="5145480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0.61023</cdr:x>
      <cdr:y>0.78955</cdr:y>
    </cdr:from>
    <cdr:to>
      <cdr:x>0.65903</cdr:x>
      <cdr:y>0.84216</cdr:y>
    </cdr:to>
    <cdr:sp macro="" textlink="">
      <cdr:nvSpPr>
        <cdr:cNvPr id="27" name="Надпись 26"/>
        <cdr:cNvSpPr txBox="1"/>
      </cdr:nvSpPr>
      <cdr:spPr>
        <a:xfrm xmlns:a="http://schemas.openxmlformats.org/drawingml/2006/main">
          <a:off x="5717914" y="5145480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0.75661</cdr:x>
      <cdr:y>0.78955</cdr:y>
    </cdr:from>
    <cdr:to>
      <cdr:x>0.80541</cdr:x>
      <cdr:y>0.84216</cdr:y>
    </cdr:to>
    <cdr:sp macro="" textlink="">
      <cdr:nvSpPr>
        <cdr:cNvPr id="28" name="Надпись 27"/>
        <cdr:cNvSpPr txBox="1"/>
      </cdr:nvSpPr>
      <cdr:spPr>
        <a:xfrm xmlns:a="http://schemas.openxmlformats.org/drawingml/2006/main">
          <a:off x="7089514" y="5145480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0.90299</cdr:x>
      <cdr:y>0.78955</cdr:y>
    </cdr:from>
    <cdr:to>
      <cdr:x>0.95179</cdr:x>
      <cdr:y>0.84216</cdr:y>
    </cdr:to>
    <cdr:sp macro="" textlink="">
      <cdr:nvSpPr>
        <cdr:cNvPr id="29" name="Надпись 28"/>
        <cdr:cNvSpPr txBox="1"/>
      </cdr:nvSpPr>
      <cdr:spPr>
        <a:xfrm xmlns:a="http://schemas.openxmlformats.org/drawingml/2006/main">
          <a:off x="8461114" y="5145480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0.14257</cdr:x>
      <cdr:y>0.53395</cdr:y>
    </cdr:from>
    <cdr:to>
      <cdr:x>0.90446</cdr:x>
      <cdr:y>0.74725</cdr:y>
    </cdr:to>
    <cdr:cxnSp macro="">
      <cdr:nvCxnSpPr>
        <cdr:cNvPr id="31" name="Прямая со стрелкой 30"/>
        <cdr:cNvCxnSpPr/>
      </cdr:nvCxnSpPr>
      <cdr:spPr>
        <a:xfrm xmlns:a="http://schemas.openxmlformats.org/drawingml/2006/main" flipV="1">
          <a:off x="1347470" y="3430905"/>
          <a:ext cx="7200900" cy="137058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0000FF"/>
          </a:solidFill>
          <a:tailEnd type="arrow"/>
        </a:ln>
      </cdr:spPr>
      <cdr:style>
        <a:lnRef xmlns:a="http://schemas.openxmlformats.org/drawingml/2006/main" idx="3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2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0.xml><?xml version="1.0" encoding="utf-8"?>
<c:userShapes xmlns:c="http://schemas.openxmlformats.org/drawingml/2006/chart">
  <cdr:relSizeAnchor xmlns:cdr="http://schemas.openxmlformats.org/drawingml/2006/chartDrawing">
    <cdr:from>
      <cdr:x>0.82793</cdr:x>
      <cdr:y>0.28139</cdr:y>
    </cdr:from>
    <cdr:to>
      <cdr:x>0.87731</cdr:x>
      <cdr:y>0.35285</cdr:y>
    </cdr:to>
    <cdr:sp macro="" textlink="">
      <cdr:nvSpPr>
        <cdr:cNvPr id="5" name="Надпись 4"/>
        <cdr:cNvSpPr txBox="1"/>
      </cdr:nvSpPr>
      <cdr:spPr>
        <a:xfrm xmlns:a="http://schemas.openxmlformats.org/drawingml/2006/main">
          <a:off x="7661014" y="1830780"/>
          <a:ext cx="456924" cy="4649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0.81558</cdr:x>
      <cdr:y>0.22869</cdr:y>
    </cdr:from>
    <cdr:to>
      <cdr:x>0.86499</cdr:x>
      <cdr:y>0.28139</cdr:y>
    </cdr:to>
    <cdr:sp macro="" textlink="">
      <cdr:nvSpPr>
        <cdr:cNvPr id="6" name="Надпись 5"/>
        <cdr:cNvSpPr txBox="1"/>
      </cdr:nvSpPr>
      <cdr:spPr>
        <a:xfrm xmlns:a="http://schemas.openxmlformats.org/drawingml/2006/main">
          <a:off x="7546714" y="1487880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b="1"/>
        </a:p>
      </cdr:txBody>
    </cdr:sp>
  </cdr:relSizeAnchor>
  <cdr:relSizeAnchor xmlns:cdr="http://schemas.openxmlformats.org/drawingml/2006/chartDrawing">
    <cdr:from>
      <cdr:x>0.84028</cdr:x>
      <cdr:y>0.17598</cdr:y>
    </cdr:from>
    <cdr:to>
      <cdr:x>0.93905</cdr:x>
      <cdr:y>0.24744</cdr:y>
    </cdr:to>
    <cdr:sp macro="" textlink="">
      <cdr:nvSpPr>
        <cdr:cNvPr id="7" name="Надпись 6"/>
        <cdr:cNvSpPr txBox="1"/>
      </cdr:nvSpPr>
      <cdr:spPr>
        <a:xfrm xmlns:a="http://schemas.openxmlformats.org/drawingml/2006/main">
          <a:off x="7775314" y="1144980"/>
          <a:ext cx="913941" cy="4649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b="1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0.07394</cdr:x>
      <cdr:y>0.90285</cdr:y>
    </cdr:from>
    <cdr:to>
      <cdr:x>0.92579</cdr:x>
      <cdr:y>0.98172</cdr:y>
    </cdr:to>
    <cdr:sp macro="" textlink="">
      <cdr:nvSpPr>
        <cdr:cNvPr id="12" name="Надпись 11"/>
        <cdr:cNvSpPr txBox="1"/>
      </cdr:nvSpPr>
      <cdr:spPr>
        <a:xfrm xmlns:a="http://schemas.openxmlformats.org/drawingml/2006/main">
          <a:off x="684530" y="5363868"/>
          <a:ext cx="7886700" cy="4686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/>
            <a:t>Производство - данные Комитета по статистике Республики Казахстан</a:t>
          </a:r>
          <a:endParaRPr lang="en-US" sz="1200"/>
        </a:p>
        <a:p xmlns:a="http://schemas.openxmlformats.org/drawingml/2006/main">
          <a:r>
            <a:rPr lang="ru-RU" sz="1200"/>
            <a:t>Экспорт - данные Комитета таможенного контроля Министерства финансов Республики Казахстан</a:t>
          </a:r>
          <a:endParaRPr lang="en-US" sz="1200"/>
        </a:p>
      </cdr:txBody>
    </cdr:sp>
  </cdr:relSizeAnchor>
  <cdr:relSizeAnchor xmlns:cdr="http://schemas.openxmlformats.org/drawingml/2006/chartDrawing">
    <cdr:from>
      <cdr:x>0.75258</cdr:x>
      <cdr:y>0.10564</cdr:y>
    </cdr:from>
    <cdr:to>
      <cdr:x>0.80139</cdr:x>
      <cdr:y>0.14071</cdr:y>
    </cdr:to>
    <cdr:sp macro="" textlink="">
      <cdr:nvSpPr>
        <cdr:cNvPr id="27" name="Надпись 26"/>
        <cdr:cNvSpPr txBox="1"/>
      </cdr:nvSpPr>
      <cdr:spPr>
        <a:xfrm xmlns:a="http://schemas.openxmlformats.org/drawingml/2006/main">
          <a:off x="6970014" y="687959"/>
          <a:ext cx="452027" cy="228423"/>
        </a:xfrm>
        <a:prstGeom xmlns:a="http://schemas.openxmlformats.org/drawingml/2006/main" prst="rect">
          <a:avLst/>
        </a:prstGeom>
        <a:ln xmlns:a="http://schemas.openxmlformats.org/drawingml/2006/main">
          <a:solidFill>
            <a:schemeClr val="bg1"/>
          </a:solidFill>
          <a:prstDash val="dash"/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/>
        </a:p>
      </cdr:txBody>
    </cdr:sp>
  </cdr:relSizeAnchor>
  <cdr:relSizeAnchor xmlns:cdr="http://schemas.openxmlformats.org/drawingml/2006/chartDrawing">
    <cdr:from>
      <cdr:x>0.75325</cdr:x>
      <cdr:y>0.14087</cdr:y>
    </cdr:from>
    <cdr:to>
      <cdr:x>0.80028</cdr:x>
      <cdr:y>0.19352</cdr:y>
    </cdr:to>
    <cdr:sp macro="" textlink="">
      <cdr:nvSpPr>
        <cdr:cNvPr id="4" name="Надпись 3"/>
        <cdr:cNvSpPr txBox="1"/>
      </cdr:nvSpPr>
      <cdr:spPr>
        <a:xfrm xmlns:a="http://schemas.openxmlformats.org/drawingml/2006/main">
          <a:off x="6970014" y="916559"/>
          <a:ext cx="435179" cy="3425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/>
        </a:p>
      </cdr:txBody>
    </cdr:sp>
  </cdr:relSizeAnchor>
  <cdr:relSizeAnchor xmlns:cdr="http://schemas.openxmlformats.org/drawingml/2006/chartDrawing">
    <cdr:from>
      <cdr:x>0.80266</cdr:x>
      <cdr:y>0.24628</cdr:y>
    </cdr:from>
    <cdr:to>
      <cdr:x>0.85207</cdr:x>
      <cdr:y>0.29898</cdr:y>
    </cdr:to>
    <cdr:sp macro="" textlink="">
      <cdr:nvSpPr>
        <cdr:cNvPr id="9" name="Надпись 8"/>
        <cdr:cNvSpPr txBox="1"/>
      </cdr:nvSpPr>
      <cdr:spPr>
        <a:xfrm xmlns:a="http://schemas.openxmlformats.org/drawingml/2006/main">
          <a:off x="7427214" y="1602359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/>
        </a:p>
      </cdr:txBody>
    </cdr:sp>
  </cdr:relSizeAnchor>
  <cdr:relSizeAnchor xmlns:cdr="http://schemas.openxmlformats.org/drawingml/2006/chartDrawing">
    <cdr:from>
      <cdr:x>0.88969</cdr:x>
      <cdr:y>0.24625</cdr:y>
    </cdr:from>
    <cdr:to>
      <cdr:x>0.92675</cdr:x>
      <cdr:y>0.29896</cdr:y>
    </cdr:to>
    <cdr:sp macro="" textlink="">
      <cdr:nvSpPr>
        <cdr:cNvPr id="10" name="Надпись 9"/>
        <cdr:cNvSpPr txBox="1"/>
      </cdr:nvSpPr>
      <cdr:spPr>
        <a:xfrm xmlns:a="http://schemas.openxmlformats.org/drawingml/2006/main">
          <a:off x="8232514" y="1602180"/>
          <a:ext cx="3429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0.11208</cdr:x>
      <cdr:y>0.92158</cdr:y>
    </cdr:from>
    <cdr:to>
      <cdr:x>0.76208</cdr:x>
      <cdr:y>0.98039</cdr:y>
    </cdr:to>
    <cdr:sp macro="" textlink="">
      <cdr:nvSpPr>
        <cdr:cNvPr id="2" name="Надпись 1"/>
        <cdr:cNvSpPr txBox="1"/>
      </cdr:nvSpPr>
      <cdr:spPr>
        <a:xfrm xmlns:a="http://schemas.openxmlformats.org/drawingml/2006/main">
          <a:off x="1024890" y="5372735"/>
          <a:ext cx="59436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200"/>
            <a:t>* Regional</a:t>
          </a:r>
          <a:r>
            <a:rPr lang="en-US" sz="1200" baseline="0"/>
            <a:t> Departament of Agriculture data                                                 ** Our rating</a:t>
          </a:r>
          <a:endParaRPr lang="ru-RU" sz="120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0.8885</cdr:x>
      <cdr:y>0.26758</cdr:y>
    </cdr:from>
    <cdr:to>
      <cdr:x>0.93788</cdr:x>
      <cdr:y>0.33904</cdr:y>
    </cdr:to>
    <cdr:sp macro="" textlink="">
      <cdr:nvSpPr>
        <cdr:cNvPr id="5" name="Надпись 4"/>
        <cdr:cNvSpPr txBox="1"/>
      </cdr:nvSpPr>
      <cdr:spPr>
        <a:xfrm xmlns:a="http://schemas.openxmlformats.org/drawingml/2006/main">
          <a:off x="8225413" y="1712042"/>
          <a:ext cx="4572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0.90084</cdr:x>
      <cdr:y>0.24972</cdr:y>
    </cdr:from>
    <cdr:to>
      <cdr:x>0.98727</cdr:x>
      <cdr:y>0.33904</cdr:y>
    </cdr:to>
    <cdr:sp macro="" textlink="">
      <cdr:nvSpPr>
        <cdr:cNvPr id="6" name="Надпись 5"/>
        <cdr:cNvSpPr txBox="1"/>
      </cdr:nvSpPr>
      <cdr:spPr>
        <a:xfrm xmlns:a="http://schemas.openxmlformats.org/drawingml/2006/main">
          <a:off x="8339713" y="1597742"/>
          <a:ext cx="800100" cy="5715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0.81485</cdr:x>
      <cdr:y>0.08806</cdr:y>
    </cdr:from>
    <cdr:to>
      <cdr:x>0.91416</cdr:x>
      <cdr:y>0.18435</cdr:y>
    </cdr:to>
    <cdr:sp macro="" textlink="">
      <cdr:nvSpPr>
        <cdr:cNvPr id="7" name="Надпись 6"/>
        <cdr:cNvSpPr txBox="1"/>
      </cdr:nvSpPr>
      <cdr:spPr>
        <a:xfrm xmlns:a="http://schemas.openxmlformats.org/drawingml/2006/main">
          <a:off x="7541538" y="493141"/>
          <a:ext cx="919121" cy="53924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b="1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0.07437</cdr:x>
      <cdr:y>0.87754</cdr:y>
    </cdr:from>
    <cdr:to>
      <cdr:x>0.87689</cdr:x>
      <cdr:y>1</cdr:y>
    </cdr:to>
    <cdr:sp macro="" textlink="">
      <cdr:nvSpPr>
        <cdr:cNvPr id="12" name="Надпись 11"/>
        <cdr:cNvSpPr txBox="1"/>
      </cdr:nvSpPr>
      <cdr:spPr>
        <a:xfrm xmlns:a="http://schemas.openxmlformats.org/drawingml/2006/main">
          <a:off x="688260" y="4914265"/>
          <a:ext cx="7427423" cy="685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200"/>
            <a:t>production - data of the Committee on Statistics of the Republic of Kazakhstan</a:t>
          </a:r>
        </a:p>
        <a:p xmlns:a="http://schemas.openxmlformats.org/drawingml/2006/main">
          <a:r>
            <a:rPr lang="en-US" sz="1200"/>
            <a:t>export - data from the Department of Customs Control of the Ministry of Finance of the Republic of Kazakhstan</a:t>
          </a:r>
        </a:p>
        <a:p xmlns:a="http://schemas.openxmlformats.org/drawingml/2006/main">
          <a:r>
            <a:rPr lang="ru-RU" sz="1200"/>
            <a:t>*</a:t>
          </a:r>
          <a:r>
            <a:rPr lang="en-US" sz="1200"/>
            <a:t>our rating</a:t>
          </a:r>
        </a:p>
      </cdr:txBody>
    </cdr:sp>
  </cdr:relSizeAnchor>
  <cdr:relSizeAnchor xmlns:cdr="http://schemas.openxmlformats.org/drawingml/2006/chartDrawing">
    <cdr:from>
      <cdr:x>0.80251</cdr:x>
      <cdr:y>0.15826</cdr:y>
    </cdr:from>
    <cdr:to>
      <cdr:x>0.85187</cdr:x>
      <cdr:y>0.19336</cdr:y>
    </cdr:to>
    <cdr:sp macro="" textlink="">
      <cdr:nvSpPr>
        <cdr:cNvPr id="22" name="Надпись 21"/>
        <cdr:cNvSpPr txBox="1"/>
      </cdr:nvSpPr>
      <cdr:spPr>
        <a:xfrm xmlns:a="http://schemas.openxmlformats.org/drawingml/2006/main">
          <a:off x="7432426" y="1030678"/>
          <a:ext cx="457147" cy="228591"/>
        </a:xfrm>
        <a:prstGeom xmlns:a="http://schemas.openxmlformats.org/drawingml/2006/main" prst="rect">
          <a:avLst/>
        </a:prstGeom>
        <a:ln xmlns:a="http://schemas.openxmlformats.org/drawingml/2006/main" w="12700" cmpd="sng">
          <a:solidFill>
            <a:schemeClr val="bg1">
              <a:alpha val="0"/>
            </a:schemeClr>
          </a:solidFill>
          <a:prstDash val="dash"/>
          <a:miter lim="800000"/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 contourW="12700">
          <a:contourClr>
            <a:schemeClr val="bg1"/>
          </a:contourClr>
        </a:sp3d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/>
        </a:p>
      </cdr:txBody>
    </cdr:sp>
  </cdr:relSizeAnchor>
  <cdr:relSizeAnchor xmlns:cdr="http://schemas.openxmlformats.org/drawingml/2006/chartDrawing">
    <cdr:from>
      <cdr:x>0.75258</cdr:x>
      <cdr:y>0.10564</cdr:y>
    </cdr:from>
    <cdr:to>
      <cdr:x>0.80139</cdr:x>
      <cdr:y>0.14071</cdr:y>
    </cdr:to>
    <cdr:sp macro="" textlink="">
      <cdr:nvSpPr>
        <cdr:cNvPr id="27" name="Надпись 26"/>
        <cdr:cNvSpPr txBox="1"/>
      </cdr:nvSpPr>
      <cdr:spPr>
        <a:xfrm xmlns:a="http://schemas.openxmlformats.org/drawingml/2006/main">
          <a:off x="6970014" y="687959"/>
          <a:ext cx="452027" cy="228423"/>
        </a:xfrm>
        <a:prstGeom xmlns:a="http://schemas.openxmlformats.org/drawingml/2006/main" prst="rect">
          <a:avLst/>
        </a:prstGeom>
        <a:ln xmlns:a="http://schemas.openxmlformats.org/drawingml/2006/main">
          <a:solidFill>
            <a:schemeClr val="bg1"/>
          </a:solidFill>
          <a:prstDash val="dash"/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/>
        </a:p>
      </cdr:txBody>
    </cdr:sp>
  </cdr:relSizeAnchor>
  <cdr:relSizeAnchor xmlns:cdr="http://schemas.openxmlformats.org/drawingml/2006/chartDrawing">
    <cdr:from>
      <cdr:x>0.75258</cdr:x>
      <cdr:y>0.10564</cdr:y>
    </cdr:from>
    <cdr:to>
      <cdr:x>0.79961</cdr:x>
      <cdr:y>0.15829</cdr:y>
    </cdr:to>
    <cdr:sp macro="" textlink="">
      <cdr:nvSpPr>
        <cdr:cNvPr id="4" name="Надпись 3"/>
        <cdr:cNvSpPr txBox="1"/>
      </cdr:nvSpPr>
      <cdr:spPr>
        <a:xfrm xmlns:a="http://schemas.openxmlformats.org/drawingml/2006/main">
          <a:off x="6970014" y="687959"/>
          <a:ext cx="4356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0.0591</cdr:x>
      <cdr:y>0.89464</cdr:y>
    </cdr:from>
    <cdr:to>
      <cdr:x>0.6711</cdr:x>
      <cdr:y>0.97294</cdr:y>
    </cdr:to>
    <cdr:sp macro="" textlink="">
      <cdr:nvSpPr>
        <cdr:cNvPr id="2" name="Надпись 1"/>
        <cdr:cNvSpPr txBox="1"/>
      </cdr:nvSpPr>
      <cdr:spPr>
        <a:xfrm xmlns:a="http://schemas.openxmlformats.org/drawingml/2006/main">
          <a:off x="540504" y="5223669"/>
          <a:ext cx="5597294" cy="4571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dirty="0"/>
            <a:t>* Oil</a:t>
          </a:r>
          <a:r>
            <a:rPr lang="en-US" sz="1100" baseline="0" dirty="0"/>
            <a:t> World data</a:t>
          </a:r>
          <a:r>
            <a:rPr lang="ru-RU" sz="1100" baseline="0" dirty="0"/>
            <a:t>;</a:t>
          </a:r>
          <a:endParaRPr lang="en-US" sz="1100" baseline="0" dirty="0"/>
        </a:p>
        <a:p xmlns:a="http://schemas.openxmlformats.org/drawingml/2006/main">
          <a:r>
            <a:rPr lang="en-US" sz="1100" dirty="0">
              <a:effectLst/>
              <a:latin typeface="+mn-lt"/>
              <a:ea typeface="+mn-ea"/>
              <a:cs typeface="+mn-cs"/>
            </a:rPr>
            <a:t>** Kazakhstan</a:t>
          </a:r>
          <a:r>
            <a:rPr lang="en-US" sz="1100" baseline="0" dirty="0">
              <a:effectLst/>
              <a:latin typeface="+mn-lt"/>
              <a:ea typeface="+mn-ea"/>
              <a:cs typeface="+mn-cs"/>
            </a:rPr>
            <a:t> Grain Union </a:t>
          </a:r>
          <a:r>
            <a:rPr lang="en-US" sz="1100" dirty="0">
              <a:effectLst/>
              <a:latin typeface="+mn-lt"/>
              <a:ea typeface="+mn-ea"/>
              <a:cs typeface="+mn-cs"/>
            </a:rPr>
            <a:t>data</a:t>
          </a:r>
          <a:r>
            <a:rPr lang="ru-RU" sz="1100" dirty="0">
              <a:effectLst/>
              <a:latin typeface="+mn-lt"/>
              <a:ea typeface="+mn-ea"/>
              <a:cs typeface="+mn-cs"/>
            </a:rPr>
            <a:t>;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0.32846</cdr:x>
      <cdr:y>0.90166</cdr:y>
    </cdr:from>
    <cdr:to>
      <cdr:x>0.68829</cdr:x>
      <cdr:y>0.9971</cdr:y>
    </cdr:to>
    <cdr:sp macro="" textlink="">
      <cdr:nvSpPr>
        <cdr:cNvPr id="2" name="Надпись 1"/>
        <cdr:cNvSpPr txBox="1"/>
      </cdr:nvSpPr>
      <cdr:spPr>
        <a:xfrm xmlns:a="http://schemas.openxmlformats.org/drawingml/2006/main">
          <a:off x="3003896" y="5774223"/>
          <a:ext cx="3290711" cy="61115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200" dirty="0" smtClean="0"/>
            <a:t>* </a:t>
          </a:r>
          <a:r>
            <a:rPr lang="en-US" sz="1200" dirty="0" smtClean="0"/>
            <a:t>Regional</a:t>
          </a:r>
          <a:r>
            <a:rPr lang="en-US" sz="1200" baseline="0" dirty="0" smtClean="0"/>
            <a:t> </a:t>
          </a:r>
          <a:r>
            <a:rPr lang="en-US" sz="1200" baseline="0" dirty="0" err="1"/>
            <a:t>Departament</a:t>
          </a:r>
          <a:r>
            <a:rPr lang="en-US" sz="1200" baseline="0" dirty="0"/>
            <a:t> of Agriculture data   </a:t>
          </a:r>
          <a:endParaRPr lang="ru-RU" sz="1200" baseline="0" dirty="0" smtClean="0"/>
        </a:p>
        <a:p xmlns:a="http://schemas.openxmlformats.org/drawingml/2006/main">
          <a:r>
            <a:rPr lang="en-US" sz="1200" baseline="0" dirty="0" smtClean="0"/>
            <a:t>** </a:t>
          </a:r>
          <a:r>
            <a:rPr lang="en-US" sz="1200" baseline="0" dirty="0"/>
            <a:t>Our rating</a:t>
          </a:r>
          <a:endParaRPr lang="ru-RU" sz="12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0.82793</cdr:x>
      <cdr:y>0.28139</cdr:y>
    </cdr:from>
    <cdr:to>
      <cdr:x>0.87731</cdr:x>
      <cdr:y>0.35285</cdr:y>
    </cdr:to>
    <cdr:sp macro="" textlink="">
      <cdr:nvSpPr>
        <cdr:cNvPr id="5" name="Надпись 4"/>
        <cdr:cNvSpPr txBox="1"/>
      </cdr:nvSpPr>
      <cdr:spPr>
        <a:xfrm xmlns:a="http://schemas.openxmlformats.org/drawingml/2006/main">
          <a:off x="7661014" y="1830780"/>
          <a:ext cx="456924" cy="4649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0.81558</cdr:x>
      <cdr:y>0.22869</cdr:y>
    </cdr:from>
    <cdr:to>
      <cdr:x>0.86499</cdr:x>
      <cdr:y>0.28139</cdr:y>
    </cdr:to>
    <cdr:sp macro="" textlink="">
      <cdr:nvSpPr>
        <cdr:cNvPr id="6" name="Надпись 5"/>
        <cdr:cNvSpPr txBox="1"/>
      </cdr:nvSpPr>
      <cdr:spPr>
        <a:xfrm xmlns:a="http://schemas.openxmlformats.org/drawingml/2006/main">
          <a:off x="7546714" y="1487880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b="1"/>
        </a:p>
      </cdr:txBody>
    </cdr:sp>
  </cdr:relSizeAnchor>
  <cdr:relSizeAnchor xmlns:cdr="http://schemas.openxmlformats.org/drawingml/2006/chartDrawing">
    <cdr:from>
      <cdr:x>0.84028</cdr:x>
      <cdr:y>0.17598</cdr:y>
    </cdr:from>
    <cdr:to>
      <cdr:x>0.93905</cdr:x>
      <cdr:y>0.24744</cdr:y>
    </cdr:to>
    <cdr:sp macro="" textlink="">
      <cdr:nvSpPr>
        <cdr:cNvPr id="7" name="Надпись 6"/>
        <cdr:cNvSpPr txBox="1"/>
      </cdr:nvSpPr>
      <cdr:spPr>
        <a:xfrm xmlns:a="http://schemas.openxmlformats.org/drawingml/2006/main">
          <a:off x="7775314" y="1144980"/>
          <a:ext cx="913941" cy="4649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 b="1">
            <a:solidFill>
              <a:srgbClr val="FF0000"/>
            </a:solidFill>
          </a:endParaRPr>
        </a:p>
      </cdr:txBody>
    </cdr:sp>
  </cdr:relSizeAnchor>
  <cdr:relSizeAnchor xmlns:cdr="http://schemas.openxmlformats.org/drawingml/2006/chartDrawing">
    <cdr:from>
      <cdr:x>0.24109</cdr:x>
      <cdr:y>0.86647</cdr:y>
    </cdr:from>
    <cdr:to>
      <cdr:x>0.87581</cdr:x>
      <cdr:y>1</cdr:y>
    </cdr:to>
    <cdr:sp macro="" textlink="">
      <cdr:nvSpPr>
        <cdr:cNvPr id="12" name="Надпись 11"/>
        <cdr:cNvSpPr txBox="1"/>
      </cdr:nvSpPr>
      <cdr:spPr>
        <a:xfrm xmlns:a="http://schemas.openxmlformats.org/drawingml/2006/main">
          <a:off x="2232106" y="5404450"/>
          <a:ext cx="5876385" cy="8328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200" dirty="0"/>
            <a:t>production - data of the Committee on Statistics of the Republic of Kazakhstan</a:t>
          </a:r>
        </a:p>
        <a:p xmlns:a="http://schemas.openxmlformats.org/drawingml/2006/main">
          <a:r>
            <a:rPr lang="en-US" sz="1200" dirty="0"/>
            <a:t>export - data from the Department of Customs Control of the Ministry of </a:t>
          </a:r>
          <a:r>
            <a:rPr lang="en-US" sz="1200" dirty="0" smtClean="0"/>
            <a:t>Finance</a:t>
          </a:r>
          <a:endParaRPr lang="ru-RU" sz="1200" dirty="0" smtClean="0"/>
        </a:p>
        <a:p xmlns:a="http://schemas.openxmlformats.org/drawingml/2006/main">
          <a:r>
            <a:rPr lang="en-US" sz="1200" dirty="0" smtClean="0"/>
            <a:t>of </a:t>
          </a:r>
          <a:r>
            <a:rPr lang="en-US" sz="1200" dirty="0"/>
            <a:t>the Republic of Kazakhstan</a:t>
          </a:r>
        </a:p>
        <a:p xmlns:a="http://schemas.openxmlformats.org/drawingml/2006/main">
          <a:r>
            <a:rPr lang="en-US" sz="1200" dirty="0"/>
            <a:t>*operational data</a:t>
          </a:r>
          <a:endParaRPr lang="ru-RU" sz="1200" dirty="0"/>
        </a:p>
      </cdr:txBody>
    </cdr:sp>
  </cdr:relSizeAnchor>
  <cdr:relSizeAnchor xmlns:cdr="http://schemas.openxmlformats.org/drawingml/2006/chartDrawing">
    <cdr:from>
      <cdr:x>0.75258</cdr:x>
      <cdr:y>0.10564</cdr:y>
    </cdr:from>
    <cdr:to>
      <cdr:x>0.80139</cdr:x>
      <cdr:y>0.14071</cdr:y>
    </cdr:to>
    <cdr:sp macro="" textlink="">
      <cdr:nvSpPr>
        <cdr:cNvPr id="27" name="Надпись 26"/>
        <cdr:cNvSpPr txBox="1"/>
      </cdr:nvSpPr>
      <cdr:spPr>
        <a:xfrm xmlns:a="http://schemas.openxmlformats.org/drawingml/2006/main">
          <a:off x="6970014" y="687959"/>
          <a:ext cx="452027" cy="228423"/>
        </a:xfrm>
        <a:prstGeom xmlns:a="http://schemas.openxmlformats.org/drawingml/2006/main" prst="rect">
          <a:avLst/>
        </a:prstGeom>
        <a:ln xmlns:a="http://schemas.openxmlformats.org/drawingml/2006/main">
          <a:solidFill>
            <a:schemeClr val="bg1"/>
          </a:solidFill>
          <a:prstDash val="dash"/>
        </a:ln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/>
        </a:p>
      </cdr:txBody>
    </cdr:sp>
  </cdr:relSizeAnchor>
  <cdr:relSizeAnchor xmlns:cdr="http://schemas.openxmlformats.org/drawingml/2006/chartDrawing">
    <cdr:from>
      <cdr:x>0.75325</cdr:x>
      <cdr:y>0.14087</cdr:y>
    </cdr:from>
    <cdr:to>
      <cdr:x>0.80028</cdr:x>
      <cdr:y>0.19352</cdr:y>
    </cdr:to>
    <cdr:sp macro="" textlink="">
      <cdr:nvSpPr>
        <cdr:cNvPr id="4" name="Надпись 3"/>
        <cdr:cNvSpPr txBox="1"/>
      </cdr:nvSpPr>
      <cdr:spPr>
        <a:xfrm xmlns:a="http://schemas.openxmlformats.org/drawingml/2006/main">
          <a:off x="6970014" y="916559"/>
          <a:ext cx="435179" cy="3425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/>
        </a:p>
      </cdr:txBody>
    </cdr:sp>
  </cdr:relSizeAnchor>
  <cdr:relSizeAnchor xmlns:cdr="http://schemas.openxmlformats.org/drawingml/2006/chartDrawing">
    <cdr:from>
      <cdr:x>0.80266</cdr:x>
      <cdr:y>0.24628</cdr:y>
    </cdr:from>
    <cdr:to>
      <cdr:x>0.85207</cdr:x>
      <cdr:y>0.29898</cdr:y>
    </cdr:to>
    <cdr:sp macro="" textlink="">
      <cdr:nvSpPr>
        <cdr:cNvPr id="9" name="Надпись 8"/>
        <cdr:cNvSpPr txBox="1"/>
      </cdr:nvSpPr>
      <cdr:spPr>
        <a:xfrm xmlns:a="http://schemas.openxmlformats.org/drawingml/2006/main">
          <a:off x="7427214" y="1602359"/>
          <a:ext cx="4572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200"/>
        </a:p>
      </cdr:txBody>
    </cdr:sp>
  </cdr:relSizeAnchor>
  <cdr:relSizeAnchor xmlns:cdr="http://schemas.openxmlformats.org/drawingml/2006/chartDrawing">
    <cdr:from>
      <cdr:x>0.88969</cdr:x>
      <cdr:y>0.24625</cdr:y>
    </cdr:from>
    <cdr:to>
      <cdr:x>0.92675</cdr:x>
      <cdr:y>0.29896</cdr:y>
    </cdr:to>
    <cdr:sp macro="" textlink="">
      <cdr:nvSpPr>
        <cdr:cNvPr id="10" name="Надпись 9"/>
        <cdr:cNvSpPr txBox="1"/>
      </cdr:nvSpPr>
      <cdr:spPr>
        <a:xfrm xmlns:a="http://schemas.openxmlformats.org/drawingml/2006/main">
          <a:off x="8232514" y="1602180"/>
          <a:ext cx="342900" cy="342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0.34549</cdr:x>
      <cdr:y>0.91043</cdr:y>
    </cdr:from>
    <cdr:to>
      <cdr:x>0.75338</cdr:x>
      <cdr:y>0.98281</cdr:y>
    </cdr:to>
    <cdr:sp macro="" textlink="">
      <cdr:nvSpPr>
        <cdr:cNvPr id="2" name="Надпись 1"/>
        <cdr:cNvSpPr txBox="1"/>
      </cdr:nvSpPr>
      <cdr:spPr>
        <a:xfrm xmlns:a="http://schemas.openxmlformats.org/drawingml/2006/main">
          <a:off x="3168352" y="5830365"/>
          <a:ext cx="3740673" cy="4635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200" dirty="0"/>
            <a:t>* Oil</a:t>
          </a:r>
          <a:r>
            <a:rPr lang="en-US" sz="1200" baseline="0" dirty="0"/>
            <a:t> World data</a:t>
          </a:r>
          <a:r>
            <a:rPr lang="ru-RU" sz="1200" baseline="0" dirty="0"/>
            <a:t>;</a:t>
          </a:r>
          <a:endParaRPr lang="en-US" sz="1200" baseline="0" dirty="0"/>
        </a:p>
        <a:p xmlns:a="http://schemas.openxmlformats.org/drawingml/2006/main">
          <a:r>
            <a:rPr lang="en-US" sz="1200" dirty="0">
              <a:effectLst/>
              <a:latin typeface="+mn-lt"/>
              <a:ea typeface="+mn-ea"/>
              <a:cs typeface="+mn-cs"/>
            </a:rPr>
            <a:t>** Kazakhstan</a:t>
          </a:r>
          <a:r>
            <a:rPr lang="en-US" sz="1200" baseline="0" dirty="0">
              <a:effectLst/>
              <a:latin typeface="+mn-lt"/>
              <a:ea typeface="+mn-ea"/>
              <a:cs typeface="+mn-cs"/>
            </a:rPr>
            <a:t> Grain Union </a:t>
          </a:r>
          <a:r>
            <a:rPr lang="en-US" sz="1200" dirty="0">
              <a:effectLst/>
              <a:latin typeface="+mn-lt"/>
              <a:ea typeface="+mn-ea"/>
              <a:cs typeface="+mn-cs"/>
            </a:rPr>
            <a:t>data</a:t>
          </a:r>
          <a:r>
            <a:rPr lang="ru-RU" sz="1200" dirty="0">
              <a:effectLst/>
              <a:latin typeface="+mn-lt"/>
              <a:ea typeface="+mn-ea"/>
              <a:cs typeface="+mn-cs"/>
            </a:rPr>
            <a:t>;</a:t>
          </a: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0.28758</cdr:x>
      <cdr:y>0.91181</cdr:y>
    </cdr:from>
    <cdr:to>
      <cdr:x>0.78729</cdr:x>
      <cdr:y>0.9913</cdr:y>
    </cdr:to>
    <cdr:sp macro="" textlink="">
      <cdr:nvSpPr>
        <cdr:cNvPr id="2" name="Надпись 1"/>
        <cdr:cNvSpPr txBox="1"/>
      </cdr:nvSpPr>
      <cdr:spPr>
        <a:xfrm xmlns:a="http://schemas.openxmlformats.org/drawingml/2006/main">
          <a:off x="2630324" y="5943450"/>
          <a:ext cx="4570610" cy="51808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200" dirty="0" smtClean="0"/>
            <a:t>* </a:t>
          </a:r>
          <a:r>
            <a:rPr lang="ru-RU" sz="1200" dirty="0" smtClean="0"/>
            <a:t>Данные </a:t>
          </a:r>
          <a:r>
            <a:rPr lang="ru-RU" sz="1200" dirty="0"/>
            <a:t>областных</a:t>
          </a:r>
          <a:r>
            <a:rPr lang="ru-RU" sz="1200" baseline="0" dirty="0"/>
            <a:t> </a:t>
          </a:r>
          <a:r>
            <a:rPr lang="ru-RU" sz="1200" baseline="0" dirty="0" smtClean="0"/>
            <a:t>управлений </a:t>
          </a:r>
          <a:r>
            <a:rPr lang="ru-RU" sz="1200" baseline="0" dirty="0"/>
            <a:t>сельского хозяйства</a:t>
          </a:r>
          <a:r>
            <a:rPr lang="en-US" sz="1200" baseline="0" dirty="0"/>
            <a:t>     </a:t>
          </a:r>
          <a:endParaRPr lang="en-US" sz="1200" baseline="0" dirty="0" smtClean="0"/>
        </a:p>
        <a:p xmlns:a="http://schemas.openxmlformats.org/drawingml/2006/main">
          <a:r>
            <a:rPr lang="en-US" sz="1200" baseline="0" dirty="0" smtClean="0"/>
            <a:t>** </a:t>
          </a:r>
          <a:r>
            <a:rPr lang="ru-RU" sz="1200" baseline="0" dirty="0"/>
            <a:t>Оценка ЗСК</a:t>
          </a:r>
          <a:endParaRPr lang="ru-RU" sz="12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90E608-74D8-4A3D-A161-FD3C6C80FC6A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D96A29-6ED3-4B90-9A11-5294AF167F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012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C2253-436B-4984-9D0A-3B12444534AC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515C5-C2DC-4786-B654-1ECB60C36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2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C2253-436B-4984-9D0A-3B12444534AC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515C5-C2DC-4786-B654-1ECB60C36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825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C2253-436B-4984-9D0A-3B12444534AC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515C5-C2DC-4786-B654-1ECB60C36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680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C2253-436B-4984-9D0A-3B12444534AC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515C5-C2DC-4786-B654-1ECB60C36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829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C2253-436B-4984-9D0A-3B12444534AC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515C5-C2DC-4786-B654-1ECB60C36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6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C2253-436B-4984-9D0A-3B12444534AC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515C5-C2DC-4786-B654-1ECB60C36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967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C2253-436B-4984-9D0A-3B12444534AC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515C5-C2DC-4786-B654-1ECB60C36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958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C2253-436B-4984-9D0A-3B12444534AC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515C5-C2DC-4786-B654-1ECB60C36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282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C2253-436B-4984-9D0A-3B12444534AC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515C5-C2DC-4786-B654-1ECB60C36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710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C2253-436B-4984-9D0A-3B12444534AC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515C5-C2DC-4786-B654-1ECB60C36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0428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C2253-436B-4984-9D0A-3B12444534AC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515C5-C2DC-4786-B654-1ECB60C36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858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C2253-436B-4984-9D0A-3B12444534AC}" type="datetimeFigureOut">
              <a:rPr lang="ru-RU" smtClean="0"/>
              <a:t>28.09.2020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5515C5-C2DC-4786-B654-1ECB60C36E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103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2475">
            <a:off x="1472476" y="1961533"/>
            <a:ext cx="2938264" cy="229563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861048"/>
            <a:ext cx="1803929" cy="23840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22" name="Рисунок 2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772400" cy="2160240"/>
          </a:xfrm>
        </p:spPr>
        <p:txBody>
          <a:bodyPr>
            <a:normAutofit/>
          </a:bodyPr>
          <a:lstStyle/>
          <a:p>
            <a:r>
              <a:rPr lang="ru-RU" sz="3400" b="1" dirty="0" smtClean="0"/>
              <a:t>Рынок масличных. </a:t>
            </a:r>
            <a:br>
              <a:rPr lang="ru-RU" sz="3400" b="1" dirty="0" smtClean="0"/>
            </a:br>
            <a:r>
              <a:rPr lang="ru-RU" sz="3400" b="1" dirty="0" smtClean="0"/>
              <a:t>Итоги сезона 2019/2020,</a:t>
            </a:r>
            <a:br>
              <a:rPr lang="ru-RU" sz="3400" b="1" dirty="0" smtClean="0"/>
            </a:br>
            <a:r>
              <a:rPr lang="ru-RU" sz="3400" b="1" dirty="0" smtClean="0"/>
              <a:t>перспективы сезона 2020/2021.</a:t>
            </a:r>
            <a:endParaRPr lang="ru-RU" sz="34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772" y="4164672"/>
            <a:ext cx="3240360" cy="221813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026" y="3861048"/>
            <a:ext cx="3355454" cy="22280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170614"/>
            <a:ext cx="2881774" cy="1978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01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771800" y="188640"/>
            <a:ext cx="3312368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b="1" dirty="0"/>
              <a:t>Kazakh </a:t>
            </a:r>
            <a:r>
              <a:rPr lang="en-US" sz="2400" b="1" dirty="0"/>
              <a:t>f</a:t>
            </a:r>
            <a:r>
              <a:rPr lang="ru-RU" sz="2400" b="1" dirty="0"/>
              <a:t>laxseed balance</a:t>
            </a:r>
            <a:endParaRPr lang="ru-RU" sz="24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29859"/>
            <a:ext cx="8903601" cy="539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00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88032" y="111703"/>
            <a:ext cx="777240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400" b="1" dirty="0" smtClean="0"/>
              <a:t>Семена рапса</a:t>
            </a:r>
            <a:endParaRPr lang="ru-RU" sz="3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48664"/>
            <a:ext cx="8150386" cy="458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26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729554894"/>
              </p:ext>
            </p:extLst>
          </p:nvPr>
        </p:nvGraphicFramePr>
        <p:xfrm>
          <a:off x="-16072" y="44624"/>
          <a:ext cx="9145270" cy="6403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0112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17240" y="355883"/>
            <a:ext cx="7571184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MS Mincho" pitchFamily="49" charset="-128"/>
                <a:cs typeface="Times New Roman" pitchFamily="18" charset="0"/>
              </a:rPr>
              <a:t>Посевные, уборочные площади, урожайность и валовый сбор семян рапса по областям Казахстана за 2019-2020 гг.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640170"/>
              </p:ext>
            </p:extLst>
          </p:nvPr>
        </p:nvGraphicFramePr>
        <p:xfrm>
          <a:off x="69031" y="1196752"/>
          <a:ext cx="8967464" cy="33843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70745"/>
                <a:gridCol w="946532"/>
                <a:gridCol w="1029103"/>
                <a:gridCol w="946532"/>
                <a:gridCol w="947139"/>
                <a:gridCol w="860318"/>
                <a:gridCol w="1029103"/>
                <a:gridCol w="1029103"/>
                <a:gridCol w="908889"/>
              </a:tblGrid>
              <a:tr h="11806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 (Комстат) убранная площадь, тыс. 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 (Комстат) урожайность, ц/га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 (Комстат) валовый сбор, тыс. т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2020 (УСХ ) посевная площадь, тыс. 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2020 (Комстат) посевная площадь, тыс. 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2020 (оценка ЗСК) уборочная площадь, тыс. 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2020 (оценка ЗСК) урожайность, ц/га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2020 (оценка ЗСК) валовый сбор, тыс. т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</a:tr>
              <a:tr h="2448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Акмолинская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46,7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6,4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29,7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32,3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18,6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17,3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17,8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</a:tr>
              <a:tr h="2448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Костанайская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25,1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9,6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43,5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14,7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7,2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8,6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</a:tr>
              <a:tr h="489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Восточно-Казахстанская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21,3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13,7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29,2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15,9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12,6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</a:tr>
              <a:tr h="489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Северо-Казахстанская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172,6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169,1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177,4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80,2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79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13,7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108,2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</a:tr>
              <a:tr h="2448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Другие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3,4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9,4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3,2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1,2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1,2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</a:tr>
              <a:tr h="489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Итого, Казахстан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269.1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8,9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240,8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276,1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127,4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121,5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12,4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150,8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57200" y="25781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714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332656"/>
            <a:ext cx="9209715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57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478792317"/>
              </p:ext>
            </p:extLst>
          </p:nvPr>
        </p:nvGraphicFramePr>
        <p:xfrm>
          <a:off x="-108378" y="0"/>
          <a:ext cx="9258300" cy="6237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4557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366181271"/>
              </p:ext>
            </p:extLst>
          </p:nvPr>
        </p:nvGraphicFramePr>
        <p:xfrm>
          <a:off x="-108520" y="190923"/>
          <a:ext cx="9170670" cy="6403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01244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4624"/>
            <a:ext cx="8735024" cy="61206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36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88032" y="111703"/>
            <a:ext cx="777240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400" b="1" dirty="0" smtClean="0"/>
              <a:t>Семена подсолнечника</a:t>
            </a:r>
            <a:endParaRPr lang="ru-RU" sz="3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076739"/>
            <a:ext cx="7560840" cy="4944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50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517356356"/>
              </p:ext>
            </p:extLst>
          </p:nvPr>
        </p:nvGraphicFramePr>
        <p:xfrm>
          <a:off x="-2540" y="128902"/>
          <a:ext cx="9146540" cy="6518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4425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88076303"/>
              </p:ext>
            </p:extLst>
          </p:nvPr>
        </p:nvGraphicFramePr>
        <p:xfrm>
          <a:off x="-180528" y="0"/>
          <a:ext cx="9462770" cy="6433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37194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415238"/>
              </p:ext>
            </p:extLst>
          </p:nvPr>
        </p:nvGraphicFramePr>
        <p:xfrm>
          <a:off x="107504" y="1484782"/>
          <a:ext cx="8856985" cy="3312370"/>
        </p:xfrm>
        <a:graphic>
          <a:graphicData uri="http://schemas.openxmlformats.org/drawingml/2006/table">
            <a:tbl>
              <a:tblPr firstRow="1" firstCol="1" bandRow="1">
                <a:tableStyleId>{0505E3EF-67EA-436B-97B2-0124C06EBD24}</a:tableStyleId>
              </a:tblPr>
              <a:tblGrid>
                <a:gridCol w="1168988"/>
                <a:gridCol w="889773"/>
                <a:gridCol w="1063533"/>
                <a:gridCol w="893368"/>
                <a:gridCol w="968864"/>
                <a:gridCol w="968864"/>
                <a:gridCol w="991033"/>
                <a:gridCol w="1015599"/>
                <a:gridCol w="896963"/>
              </a:tblGrid>
              <a:tr h="9742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 (Комстат) убранная площадь, тыс. 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2019 (</a:t>
                      </a:r>
                      <a:r>
                        <a:rPr lang="ru-RU" sz="1100" dirty="0" err="1">
                          <a:effectLst/>
                        </a:rPr>
                        <a:t>Комстат</a:t>
                      </a:r>
                      <a:r>
                        <a:rPr lang="ru-RU" sz="1100" dirty="0">
                          <a:effectLst/>
                        </a:rPr>
                        <a:t>) урожайность, ц/га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 (Комстат) валовый сбор, тыс. т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2020 (УСХ ) посевная площадь, тыс. 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2020 (Комстат) посевная площадь, тыс. 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2020 (оценка ЗСК) уборочная площадь, тыс. 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2020 (оценка ЗСК) урожайность, ц/га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2020 (оценка ЗСК) валовый сбор, тыс. т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</a:tr>
              <a:tr h="1948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Акмолинская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25,6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20,6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19,4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21,3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21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16,8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</a:tr>
              <a:tr h="3896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Западно-Казахстанская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49,8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61,5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51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54,1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32,4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</a:tr>
              <a:tr h="3896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Восточно-Казахстанская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441,3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13,8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611,4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434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420,5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425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13,5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573,7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</a:tr>
              <a:tr h="1948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Костанайская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52,6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6,6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34,6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46,3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39,9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</a:tr>
              <a:tr h="1948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Павлодарская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164,6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107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223,2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153,9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150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</a:tr>
              <a:tr h="3896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Северо-Казахстанская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33,6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36,2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37,1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22,2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</a:tr>
              <a:tr h="1948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Другие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47,8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9,7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46,5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37,8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24,5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</a:tr>
              <a:tr h="3896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Итого, Казахстан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815,30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11,3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917,8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899,7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756,1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749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799,3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65286" y="489446"/>
            <a:ext cx="7235106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MS Mincho" pitchFamily="49" charset="-128"/>
                <a:cs typeface="Times New Roman" pitchFamily="18" charset="0"/>
              </a:rPr>
              <a:t>Посевные, уборочные площади, урожайность и валовый сбор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MS Mincho" pitchFamily="49" charset="-128"/>
                <a:cs typeface="Times New Roman" pitchFamily="18" charset="0"/>
              </a:rPr>
              <a:t>семян подсолнечника по областям Казахстана за 2019-2020 гг.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12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189560740"/>
              </p:ext>
            </p:extLst>
          </p:nvPr>
        </p:nvGraphicFramePr>
        <p:xfrm>
          <a:off x="-14795" y="45817"/>
          <a:ext cx="9265920" cy="6335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80878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489358630"/>
              </p:ext>
            </p:extLst>
          </p:nvPr>
        </p:nvGraphicFramePr>
        <p:xfrm>
          <a:off x="-54290" y="116632"/>
          <a:ext cx="9170670" cy="6403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0406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Диаграмма 6">
            <a:extLst>
              <a:ext uri="{FF2B5EF4-FFF2-40B4-BE49-F238E27FC236}">
                <a16:creationId xmlns:wpc="http://schemas.microsoft.com/office/word/2010/wordprocessingCanvas" xmlns:mo="http://schemas.microsoft.com/office/mac/office/2008/main" xmlns:mc="http://schemas.openxmlformats.org/markup-compatibility/2006" xmlns:mv="urn:schemas-microsoft-com:mac:vml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="" xmlns:xdr="http://schemas.openxmlformats.org/drawingml/2006/spreadsheetDrawing" xmlns:a16="http://schemas.microsoft.com/office/drawing/2014/main" xmlns:lc="http://schemas.openxmlformats.org/drawingml/2006/lockedCanvas" id="{FB3F1CE2-E956-4EE0-BF6A-9DD8084879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01511939"/>
              </p:ext>
            </p:extLst>
          </p:nvPr>
        </p:nvGraphicFramePr>
        <p:xfrm>
          <a:off x="-26625" y="19964"/>
          <a:ext cx="9258300" cy="65233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92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219558615"/>
              </p:ext>
            </p:extLst>
          </p:nvPr>
        </p:nvGraphicFramePr>
        <p:xfrm>
          <a:off x="0" y="44624"/>
          <a:ext cx="9258300" cy="6403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7290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833406622"/>
              </p:ext>
            </p:extLst>
          </p:nvPr>
        </p:nvGraphicFramePr>
        <p:xfrm>
          <a:off x="-108520" y="44624"/>
          <a:ext cx="9170670" cy="6403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7516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9001000" cy="59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4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88032" y="-99392"/>
            <a:ext cx="777240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400" b="1" dirty="0" smtClean="0"/>
              <a:t>Соевые бобы</a:t>
            </a:r>
            <a:endParaRPr lang="ru-RU" sz="3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88707"/>
            <a:ext cx="8784976" cy="523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0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12150561"/>
              </p:ext>
            </p:extLst>
          </p:nvPr>
        </p:nvGraphicFramePr>
        <p:xfrm>
          <a:off x="29310" y="2209"/>
          <a:ext cx="9145270" cy="6403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8432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688005"/>
              </p:ext>
            </p:extLst>
          </p:nvPr>
        </p:nvGraphicFramePr>
        <p:xfrm>
          <a:off x="107504" y="1471703"/>
          <a:ext cx="8892479" cy="2404884"/>
        </p:xfrm>
        <a:graphic>
          <a:graphicData uri="http://schemas.openxmlformats.org/drawingml/2006/table">
            <a:tbl>
              <a:tblPr firstRow="1" firstCol="1" bandRow="1">
                <a:tableStyleId>{22838BEF-8BB2-4498-84A7-C5851F593DF1}</a:tableStyleId>
              </a:tblPr>
              <a:tblGrid>
                <a:gridCol w="1260119"/>
                <a:gridCol w="938617"/>
                <a:gridCol w="1020498"/>
                <a:gridCol w="938617"/>
                <a:gridCol w="939219"/>
                <a:gridCol w="853124"/>
                <a:gridCol w="1020498"/>
                <a:gridCol w="1020498"/>
                <a:gridCol w="901289"/>
              </a:tblGrid>
              <a:tr h="10715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 (Комстат) убранная площадь, тыс. 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 (Комстат) урожайность, ц/га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2019 (</a:t>
                      </a:r>
                      <a:r>
                        <a:rPr lang="ru-RU" sz="1100" dirty="0" err="1">
                          <a:effectLst/>
                        </a:rPr>
                        <a:t>Комстат</a:t>
                      </a:r>
                      <a:r>
                        <a:rPr lang="ru-RU" sz="1100" dirty="0">
                          <a:effectLst/>
                        </a:rPr>
                        <a:t>) валовый сбор, тыс. т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2020 (УСХ ) посевная площадь, тыс. 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2020 (</a:t>
                      </a:r>
                      <a:r>
                        <a:rPr lang="ru-RU" sz="1100" dirty="0" err="1">
                          <a:effectLst/>
                        </a:rPr>
                        <a:t>Комстат</a:t>
                      </a:r>
                      <a:r>
                        <a:rPr lang="ru-RU" sz="1100" dirty="0">
                          <a:effectLst/>
                        </a:rPr>
                        <a:t>) посевная площадь, тыс. га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2020 (оценка ЗСК) уборочная площадь, тыс. 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2020 (оценка ЗСК) урожайность, ц/га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2020 (оценка ЗСК) валовый сбор, тыс. т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</a:tr>
              <a:tr h="2222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Алматинская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107,8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23,7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255,4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101,5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18,5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175,5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</a:tr>
              <a:tr h="4444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Северо-Казахстанская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19,9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8,7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17,2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46,9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10,9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</a:tr>
              <a:tr h="2222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Другие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11,1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8,6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9,6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36,4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15,4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13,5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</a:tr>
              <a:tr h="4444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Итого, Казахстан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138,8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282,2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191,3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127,8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16,6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196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043608" y="548373"/>
            <a:ext cx="707116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MS Mincho" pitchFamily="49" charset="-128"/>
                <a:cs typeface="Times New Roman" pitchFamily="18" charset="0"/>
              </a:rPr>
              <a:t>Посевные, уборочные площади, урожайность и валовый сбор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MS Mincho" pitchFamily="49" charset="-128"/>
                <a:cs typeface="Times New Roman" pitchFamily="18" charset="0"/>
              </a:rPr>
              <a:t>соевых бобов по областям Казахстана за 2019-2020 гг.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441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32999824"/>
              </p:ext>
            </p:extLst>
          </p:nvPr>
        </p:nvGraphicFramePr>
        <p:xfrm>
          <a:off x="-180528" y="0"/>
          <a:ext cx="9451340" cy="6425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677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2373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8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331042752"/>
              </p:ext>
            </p:extLst>
          </p:nvPr>
        </p:nvGraphicFramePr>
        <p:xfrm>
          <a:off x="0" y="121894"/>
          <a:ext cx="9258300" cy="59410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8195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143334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97683"/>
            <a:ext cx="864096" cy="4716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46" y="50146"/>
            <a:ext cx="9015358" cy="611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02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0" y="751081"/>
            <a:ext cx="8460432" cy="53422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688032" y="-99392"/>
            <a:ext cx="777240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400" b="1" dirty="0" smtClean="0"/>
              <a:t>Семена сафлора</a:t>
            </a:r>
            <a:endParaRPr lang="ru-RU" sz="3400" b="1" dirty="0"/>
          </a:p>
        </p:txBody>
      </p:sp>
    </p:spTree>
    <p:extLst>
      <p:ext uri="{BB962C8B-B14F-4D97-AF65-F5344CB8AC3E}">
        <p14:creationId xmlns:p14="http://schemas.microsoft.com/office/powerpoint/2010/main" val="428779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396160941"/>
              </p:ext>
            </p:extLst>
          </p:nvPr>
        </p:nvGraphicFramePr>
        <p:xfrm>
          <a:off x="-11132" y="0"/>
          <a:ext cx="9145270" cy="6403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99808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445647"/>
              </p:ext>
            </p:extLst>
          </p:nvPr>
        </p:nvGraphicFramePr>
        <p:xfrm>
          <a:off x="414397" y="1556792"/>
          <a:ext cx="8229600" cy="2576610"/>
        </p:xfrm>
        <a:graphic>
          <a:graphicData uri="http://schemas.openxmlformats.org/drawingml/2006/table">
            <a:tbl>
              <a:tblPr firstRow="1" firstCol="1" bandRow="1">
                <a:tableStyleId>{C4B1156A-380E-4F78-BDF5-A606A8083BF9}</a:tableStyleId>
              </a:tblPr>
              <a:tblGrid>
                <a:gridCol w="1166185"/>
                <a:gridCol w="868649"/>
                <a:gridCol w="944426"/>
                <a:gridCol w="868649"/>
                <a:gridCol w="869206"/>
                <a:gridCol w="789529"/>
                <a:gridCol w="944426"/>
                <a:gridCol w="944426"/>
                <a:gridCol w="834104"/>
              </a:tblGrid>
              <a:tr h="8023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 (Комстат) убранная площадь, тыс. 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 (Комстат) урожайность, ц/га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2019 (Комстат) валовый сбор, тыс. т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2020 (УСХ ) посевная площадь, тыс. га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2020 (</a:t>
                      </a:r>
                      <a:r>
                        <a:rPr lang="ru-RU" sz="1100" dirty="0" err="1">
                          <a:effectLst/>
                        </a:rPr>
                        <a:t>Комстат</a:t>
                      </a:r>
                      <a:r>
                        <a:rPr lang="ru-RU" sz="1100" dirty="0">
                          <a:effectLst/>
                        </a:rPr>
                        <a:t>) посевная площадь, тыс. га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2020 (оценка ЗСК) уборочная площадь, тыс. 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2020 (оценка ЗСК) урожайность, ц/га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2020 (оценка ЗСК) валовый сбор, тыс. т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</a:tr>
              <a:tr h="173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Актюбинская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10,6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4,0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4,2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12,0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30,1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28,0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6,0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16,8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</a:tr>
              <a:tr h="173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Алматинская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40,6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9,7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39,6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41,2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36,0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35,0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</a:tr>
              <a:tr h="173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Жамбылская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56,5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41,2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62,4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53,1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51,0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5,2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26,5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</a:tr>
              <a:tr h="3476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Западно-Казахстанская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28,7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24,3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58,5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67,3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60,5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7,0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42,3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</a:tr>
              <a:tr h="173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Костанайская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21,8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6,0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27,8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46,2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24,0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9,6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</a:tr>
              <a:tr h="173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Туркестанская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88,0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8,2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72,4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80,0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80,9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77,0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7,4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57,0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</a:tr>
              <a:tr h="1738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Другие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16,6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12,1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14,1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12,0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5,4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</a:tr>
              <a:tr h="3476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Итого, Казахстан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262,8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7,6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199,8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294,7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327,7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287,5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6,2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179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76" marR="60176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993614" y="447317"/>
            <a:ext cx="7071167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MS Mincho" pitchFamily="49" charset="-128"/>
                <a:cs typeface="Times New Roman" pitchFamily="18" charset="0"/>
              </a:rPr>
              <a:t>Посевные, уборочные площади, урожайность и валовый сбор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MS Mincho" pitchFamily="49" charset="-128"/>
                <a:cs typeface="Times New Roman" pitchFamily="18" charset="0"/>
              </a:rPr>
              <a:t>семян сафлора по областям Казахстана за 2019-2020 гг.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15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870170573"/>
              </p:ext>
            </p:extLst>
          </p:nvPr>
        </p:nvGraphicFramePr>
        <p:xfrm>
          <a:off x="0" y="1"/>
          <a:ext cx="9259570" cy="6237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64202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969841430"/>
              </p:ext>
            </p:extLst>
          </p:nvPr>
        </p:nvGraphicFramePr>
        <p:xfrm>
          <a:off x="0" y="119354"/>
          <a:ext cx="9324528" cy="6189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69504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391889476"/>
              </p:ext>
            </p:extLst>
          </p:nvPr>
        </p:nvGraphicFramePr>
        <p:xfrm>
          <a:off x="-985" y="44624"/>
          <a:ext cx="9258300" cy="59410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7156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88640"/>
            <a:ext cx="9042491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8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8032" y="111703"/>
            <a:ext cx="7772400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400" b="1" dirty="0" smtClean="0"/>
              <a:t>Семена льна</a:t>
            </a:r>
            <a:endParaRPr lang="ru-RU" sz="3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310" y="1532627"/>
            <a:ext cx="3576412" cy="438910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88385" y="1968400"/>
            <a:ext cx="4639639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95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000" contrast="-4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glow rad="127000">
              <a:schemeClr val="accent1"/>
            </a:glow>
            <a:reflection endPos="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140968"/>
            <a:ext cx="4416491" cy="33123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74" y="1051254"/>
            <a:ext cx="4418466" cy="3313850"/>
          </a:xfrm>
          <a:prstGeom prst="rect">
            <a:avLst/>
          </a:prstGeom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139952" y="908720"/>
            <a:ext cx="5933831" cy="1080120"/>
          </a:xfrm>
          <a:noFill/>
          <a:effectLst>
            <a:innerShdw blurRad="63500" dir="13500000">
              <a:prstClr val="black">
                <a:alpha val="38000"/>
              </a:prstClr>
            </a:innerShdw>
          </a:effectLst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Благодарим за внимание</a:t>
            </a:r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675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700837225"/>
              </p:ext>
            </p:extLst>
          </p:nvPr>
        </p:nvGraphicFramePr>
        <p:xfrm>
          <a:off x="0" y="514032"/>
          <a:ext cx="9144000" cy="58299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05338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296020"/>
              </p:ext>
            </p:extLst>
          </p:nvPr>
        </p:nvGraphicFramePr>
        <p:xfrm>
          <a:off x="441762" y="1484784"/>
          <a:ext cx="8229599" cy="22096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6182"/>
                <a:gridCol w="826746"/>
                <a:gridCol w="988198"/>
                <a:gridCol w="830086"/>
                <a:gridCol w="900234"/>
                <a:gridCol w="900234"/>
                <a:gridCol w="920833"/>
                <a:gridCol w="1057006"/>
                <a:gridCol w="720080"/>
              </a:tblGrid>
              <a:tr h="8016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2019 (</a:t>
                      </a:r>
                      <a:r>
                        <a:rPr lang="ru-RU" sz="1100" dirty="0" err="1">
                          <a:effectLst/>
                        </a:rPr>
                        <a:t>Комстат</a:t>
                      </a:r>
                      <a:r>
                        <a:rPr lang="ru-RU" sz="1100" dirty="0">
                          <a:effectLst/>
                        </a:rPr>
                        <a:t>) убранная площадь, тыс. га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2019 (</a:t>
                      </a:r>
                      <a:r>
                        <a:rPr lang="ru-RU" sz="1100" dirty="0" err="1">
                          <a:effectLst/>
                        </a:rPr>
                        <a:t>Комстат</a:t>
                      </a:r>
                      <a:r>
                        <a:rPr lang="ru-RU" sz="1100" dirty="0">
                          <a:effectLst/>
                        </a:rPr>
                        <a:t>) урожайность, ц/га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2019 (</a:t>
                      </a:r>
                      <a:r>
                        <a:rPr lang="ru-RU" sz="1100" dirty="0" err="1">
                          <a:effectLst/>
                        </a:rPr>
                        <a:t>Комстат</a:t>
                      </a:r>
                      <a:r>
                        <a:rPr lang="ru-RU" sz="1100" dirty="0">
                          <a:effectLst/>
                        </a:rPr>
                        <a:t>) валовый сбор, тыс. т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2020 (УСХ ) посевная площадь, тыс. 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2020 (Комстат) посевная площадь, тыс. 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2020 (оценка ЗСК) уборочная площадь, тыс. га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2020 (оценка ЗСК) урожайность, ц/га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2020 (оценка ЗСК) валовый сбор, тыс. т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</a:tr>
              <a:tr h="1737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Акмолинская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161,4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6,9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111,5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142,8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163,6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155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6,9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107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</a:tr>
              <a:tr h="1737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Костанайская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381,9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5,4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204,8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514,3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515,5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460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6,2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285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</a:tr>
              <a:tr h="3206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Северо-Казахстанская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668,4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669,9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598,4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804,2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570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8,2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467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</a:tr>
              <a:tr h="1737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Другие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33,3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6,3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21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40,8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43,1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40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6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24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</a:tr>
              <a:tr h="347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Итого, Казахстан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1245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8,1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1007,2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1296,3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1526,4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</a:rPr>
                        <a:t>1225</a:t>
                      </a:r>
                      <a:endParaRPr lang="ru-RU" sz="110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7,2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883</a:t>
                      </a:r>
                      <a:endParaRPr lang="ru-RU" sz="1100" dirty="0">
                        <a:effectLst/>
                        <a:latin typeface="Cambria"/>
                        <a:ea typeface="MS Mincho"/>
                        <a:cs typeface="Times New Roman"/>
                      </a:endParaRPr>
                    </a:p>
                  </a:txBody>
                  <a:tcPr marL="60127" marR="60127" marT="0" marB="0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403648" y="476672"/>
            <a:ext cx="6305829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MS Mincho" pitchFamily="49" charset="-128"/>
                <a:cs typeface="Times New Roman" pitchFamily="18" charset="0"/>
              </a:rPr>
              <a:t>Посевные, уборочные площади, урожайность и валовый сбор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>
                <a:latin typeface="Cambria" pitchFamily="18" charset="0"/>
                <a:ea typeface="MS Mincho" pitchFamily="49" charset="-128"/>
                <a:cs typeface="Times New Roman" pitchFamily="18" charset="0"/>
              </a:rPr>
              <a:t>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MS Mincho" pitchFamily="49" charset="-128"/>
                <a:cs typeface="Times New Roman" pitchFamily="18" charset="0"/>
              </a:rPr>
              <a:t>ьна масличного по областям Казахстана за 2019-2020 гг.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91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188640"/>
            <a:ext cx="9144000" cy="569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59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/>
        </p:nvGraphicFramePr>
        <p:xfrm>
          <a:off x="-55562" y="628967"/>
          <a:ext cx="9255125" cy="5600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4434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093296"/>
            <a:ext cx="1916237" cy="526026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674" y="6124423"/>
            <a:ext cx="864096" cy="471677"/>
          </a:xfrm>
          <a:prstGeom prst="rect">
            <a:avLst/>
          </a:prstGeom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321892000"/>
              </p:ext>
            </p:extLst>
          </p:nvPr>
        </p:nvGraphicFramePr>
        <p:xfrm>
          <a:off x="-952" y="509587"/>
          <a:ext cx="9145905" cy="5838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61067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2180</TotalTime>
  <Words>1796</Words>
  <Application>Microsoft Office PowerPoint</Application>
  <PresentationFormat>Экран (4:3)</PresentationFormat>
  <Paragraphs>989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Рынок масличных.  Итоги сезона 2019/2020, перспективы сезона 2020/2021.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Благодарим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131</cp:revision>
  <dcterms:created xsi:type="dcterms:W3CDTF">2019-09-13T08:30:10Z</dcterms:created>
  <dcterms:modified xsi:type="dcterms:W3CDTF">2020-09-28T03:06:19Z</dcterms:modified>
</cp:coreProperties>
</file>