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0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71" r:id="rId3"/>
    <p:sldId id="272" r:id="rId4"/>
    <p:sldId id="273" r:id="rId5"/>
    <p:sldId id="274" r:id="rId6"/>
    <p:sldId id="276" r:id="rId7"/>
    <p:sldId id="277" r:id="rId8"/>
    <p:sldId id="268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1400" y="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D8BB36-808B-4379-8DCB-5ACF4B1FDD19}" type="datetimeFigureOut">
              <a:rPr lang="ru-RU" smtClean="0"/>
              <a:pPr/>
              <a:t>28.09.2020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2D3AC4-B235-4964-BD63-1A547A391A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418995-822A-40F5-876A-8F3AEB09FDA4}" type="datetimeFigureOut">
              <a:rPr lang="ru-RU" smtClean="0"/>
              <a:pPr/>
              <a:t>28.09.2020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EA7C4B-2ABC-4C62-9637-A0D62C4E695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EA7C4B-2ABC-4C62-9637-A0D62C4E695D}" type="slidenum">
              <a:rPr lang="ru-RU" smtClean="0"/>
              <a:pPr/>
              <a:t>1</a:t>
            </a:fld>
            <a:endParaRPr 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EA7C4B-2ABC-4C62-9637-A0D62C4E695D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EA7C4B-2ABC-4C62-9637-A0D62C4E695D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EA7C4B-2ABC-4C62-9637-A0D62C4E695D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EA7C4B-2ABC-4C62-9637-A0D62C4E695D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EA7C4B-2ABC-4C62-9637-A0D62C4E695D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EA7C4B-2ABC-4C62-9637-A0D62C4E695D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5" name="Верхний колонтитул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2D5A3-D890-4A71-AE0C-FCACC146E596}" type="datetime1">
              <a:rPr lang="ru-RU" smtClean="0"/>
              <a:pPr/>
              <a:t>28.09.2020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0BF4F-39CB-4C13-9E62-BFE99604A3C9}" type="datetime1">
              <a:rPr lang="ru-RU" smtClean="0"/>
              <a:pPr/>
              <a:t>28.09.2020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5250B-69C8-4C78-B10A-4FA6850EC723}" type="datetime1">
              <a:rPr lang="ru-RU" smtClean="0"/>
              <a:pPr/>
              <a:t>28.09.2020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BDDF6-7E19-4CF4-9DF8-9EBCFD1B5BB1}" type="datetime1">
              <a:rPr lang="ru-RU" smtClean="0"/>
              <a:pPr/>
              <a:t>28.09.2020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087191-C9C8-4674-8FBB-9776A7CF1D2A}" type="datetime1">
              <a:rPr lang="ru-RU" smtClean="0"/>
              <a:pPr/>
              <a:t>28.09.2020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A96B4-470C-447E-BCB6-CA64F23C42F2}" type="datetime1">
              <a:rPr lang="ru-RU" smtClean="0"/>
              <a:pPr/>
              <a:t>28.09.2020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272A6-791B-42E4-91CB-B8E65D15B0CB}" type="datetime1">
              <a:rPr lang="ru-RU" smtClean="0"/>
              <a:pPr/>
              <a:t>28.09.2020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C7664-42B1-4155-913B-571772DBB53D}" type="datetime1">
              <a:rPr lang="ru-RU" smtClean="0"/>
              <a:pPr/>
              <a:t>28.09.2020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AC1E0-D2BE-47F1-A292-8DE731394A95}" type="datetime1">
              <a:rPr lang="ru-RU" smtClean="0"/>
              <a:pPr/>
              <a:t>28.09.2020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94D33-5DA4-4C85-A7F1-F6602B24D936}" type="datetime1">
              <a:rPr lang="ru-RU" smtClean="0"/>
              <a:pPr/>
              <a:t>28.09.2020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0B3E5-0BA0-4071-9279-FFB45D12BE64}" type="datetime1">
              <a:rPr lang="ru-RU" smtClean="0"/>
              <a:pPr/>
              <a:t>28.09.2020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E891CAA-EDA7-4EFA-908B-CDFE75230DC7}" type="datetime1">
              <a:rPr lang="ru-RU" smtClean="0"/>
              <a:pPr/>
              <a:t>28.09.2020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58" y="285728"/>
            <a:ext cx="5324846" cy="1033153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4429124" y="5357826"/>
            <a:ext cx="4429156" cy="857256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>
              <a:spcAft>
                <a:spcPts val="0"/>
              </a:spcAft>
            </a:pPr>
            <a:endParaRPr lang="ru-RU" b="1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 algn="r">
              <a:spcAft>
                <a:spcPts val="0"/>
              </a:spcAft>
            </a:pPr>
            <a:r>
              <a:rPr lang="ru-RU" sz="1400" b="1" dirty="0">
                <a:solidFill>
                  <a:srgbClr val="002060"/>
                </a:solidFill>
                <a:latin typeface="Times New Roman"/>
                <a:ea typeface="Times New Roman"/>
              </a:rPr>
              <a:t>Генеральный директор</a:t>
            </a:r>
          </a:p>
          <a:p>
            <a:pPr algn="r">
              <a:spcAft>
                <a:spcPts val="0"/>
              </a:spcAft>
            </a:pPr>
            <a:r>
              <a:rPr lang="ru-RU" sz="1400" b="1" dirty="0">
                <a:solidFill>
                  <a:srgbClr val="002060"/>
                </a:solidFill>
                <a:latin typeface="Times New Roman"/>
                <a:ea typeface="Times New Roman"/>
              </a:rPr>
              <a:t>Группы Компаний ТОО «</a:t>
            </a:r>
            <a:r>
              <a:rPr lang="en-US" sz="1400" b="1" dirty="0">
                <a:solidFill>
                  <a:srgbClr val="002060"/>
                </a:solidFill>
                <a:latin typeface="Times New Roman"/>
                <a:ea typeface="Times New Roman"/>
              </a:rPr>
              <a:t>Baltic Control Kazakhstan</a:t>
            </a:r>
            <a:r>
              <a:rPr lang="ru-RU" sz="1400" b="1" dirty="0">
                <a:solidFill>
                  <a:srgbClr val="002060"/>
                </a:solidFill>
                <a:latin typeface="Times New Roman"/>
                <a:ea typeface="Times New Roman"/>
              </a:rPr>
              <a:t>»</a:t>
            </a:r>
            <a:endParaRPr lang="en-US" sz="1400" b="1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 algn="r">
              <a:spcAft>
                <a:spcPts val="0"/>
              </a:spcAft>
            </a:pPr>
            <a:r>
              <a:rPr lang="ru-RU" sz="1400" b="1" dirty="0" err="1">
                <a:solidFill>
                  <a:srgbClr val="002060"/>
                </a:solidFill>
                <a:latin typeface="Times New Roman"/>
                <a:ea typeface="Times New Roman"/>
              </a:rPr>
              <a:t>Абишева</a:t>
            </a:r>
            <a:r>
              <a:rPr lang="ru-RU" sz="1400" b="1" dirty="0">
                <a:solidFill>
                  <a:srgbClr val="002060"/>
                </a:solidFill>
                <a:latin typeface="Times New Roman"/>
                <a:ea typeface="Times New Roman"/>
              </a:rPr>
              <a:t> Г.И.</a:t>
            </a:r>
          </a:p>
          <a:p>
            <a:pPr algn="ctr"/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071538" y="1714488"/>
            <a:ext cx="7215238" cy="285752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КАЧЕСТВО УРОЖАЯ 2020г.</a:t>
            </a:r>
          </a:p>
          <a:p>
            <a:pPr algn="ctr"/>
            <a:r>
              <a:rPr lang="ru-RU" sz="4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ПРОБЛЕМНЫЕ ВОПРОСЫ</a:t>
            </a:r>
          </a:p>
        </p:txBody>
      </p:sp>
      <p:sp>
        <p:nvSpPr>
          <p:cNvPr id="18" name="Нижний колонтитул 4"/>
          <p:cNvSpPr txBox="1">
            <a:spLocks/>
          </p:cNvSpPr>
          <p:nvPr/>
        </p:nvSpPr>
        <p:spPr>
          <a:xfrm>
            <a:off x="3643306" y="6500834"/>
            <a:ext cx="2214546" cy="214290"/>
          </a:xfrm>
          <a:prstGeom prst="rect">
            <a:avLst/>
          </a:prstGeom>
        </p:spPr>
        <p:txBody>
          <a:bodyPr vert="horz" lIns="0" tIns="0" rIns="0" bIns="0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</a:t>
            </a: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www.bck.kz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Arial Unicode MS" pitchFamily="34" charset="-128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4" y="142852"/>
            <a:ext cx="3857652" cy="785818"/>
          </a:xfrm>
          <a:prstGeom prst="rect">
            <a:avLst/>
          </a:prstGeom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5849703"/>
              </p:ext>
            </p:extLst>
          </p:nvPr>
        </p:nvGraphicFramePr>
        <p:xfrm>
          <a:off x="285720" y="1071549"/>
          <a:ext cx="8572560" cy="5492778"/>
        </p:xfrm>
        <a:graphic>
          <a:graphicData uri="http://schemas.openxmlformats.org/drawingml/2006/table">
            <a:tbl>
              <a:tblPr/>
              <a:tblGrid>
                <a:gridCol w="27622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65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774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363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00868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ПШЕНИЦА МЯГКАЯ 2020</a:t>
                      </a:r>
                    </a:p>
                  </a:txBody>
                  <a:tcPr marL="9133" marR="9133" marT="91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545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ПОКАЗАТЕЛИ КАЧЕСТВА</a:t>
                      </a:r>
                    </a:p>
                  </a:txBody>
                  <a:tcPr marL="9133" marR="9133" marT="91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Акмолинская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</a:p>
                  </a:txBody>
                  <a:tcPr marL="9133" marR="9133" marT="91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Северо-Казахстанская</a:t>
                      </a:r>
                    </a:p>
                  </a:txBody>
                  <a:tcPr marL="9133" marR="9133" marT="91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Костанайская</a:t>
                      </a:r>
                    </a:p>
                  </a:txBody>
                  <a:tcPr marL="9133" marR="9133" marT="91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545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Запах</a:t>
                      </a:r>
                    </a:p>
                  </a:txBody>
                  <a:tcPr marL="9133" marR="9133" marT="91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FF0000"/>
                          </a:solidFill>
                          <a:latin typeface="Times New Roman"/>
                        </a:rPr>
                        <a:t>ПОЛЫННЫЙ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свойственный</a:t>
                      </a:r>
                    </a:p>
                  </a:txBody>
                  <a:tcPr marL="9133" marR="9133" marT="91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Свойственный</a:t>
                      </a:r>
                    </a:p>
                  </a:txBody>
                  <a:tcPr marL="9133" marR="9133" marT="91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Свойственный</a:t>
                      </a:r>
                    </a:p>
                  </a:txBody>
                  <a:tcPr marL="9133" marR="9133" marT="91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545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Цвет</a:t>
                      </a:r>
                    </a:p>
                  </a:txBody>
                  <a:tcPr marL="9133" marR="9133" marT="91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Свойственный</a:t>
                      </a:r>
                    </a:p>
                  </a:txBody>
                  <a:tcPr marL="9133" marR="9133" marT="91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Свойственный</a:t>
                      </a:r>
                    </a:p>
                  </a:txBody>
                  <a:tcPr marL="9133" marR="9133" marT="91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1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Обесцвеченность</a:t>
                      </a:r>
                      <a:r>
                        <a:rPr lang="ru-RU" sz="1200" b="0" i="1" u="none" strike="noStrike" baseline="0">
                          <a:solidFill>
                            <a:srgbClr val="000000"/>
                          </a:solidFill>
                          <a:latin typeface="Times New Roman"/>
                        </a:rPr>
                        <a:t> 2-3</a:t>
                      </a:r>
                      <a:r>
                        <a:rPr lang="en-US" sz="12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2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степени</a:t>
                      </a:r>
                    </a:p>
                  </a:txBody>
                  <a:tcPr marL="9133" marR="9133" marT="91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30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Натура, г/л</a:t>
                      </a:r>
                    </a:p>
                  </a:txBody>
                  <a:tcPr marL="9133" marR="9133" marT="91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C00000"/>
                          </a:solidFill>
                          <a:latin typeface="Times New Roman"/>
                        </a:rPr>
                        <a:t>702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-815</a:t>
                      </a:r>
                    </a:p>
                  </a:txBody>
                  <a:tcPr marL="9133" marR="9133" marT="91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710-760</a:t>
                      </a:r>
                    </a:p>
                  </a:txBody>
                  <a:tcPr marL="9133" marR="9133" marT="91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726-760</a:t>
                      </a:r>
                    </a:p>
                  </a:txBody>
                  <a:tcPr marL="9133" marR="9133" marT="91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30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Влажность, %</a:t>
                      </a:r>
                    </a:p>
                  </a:txBody>
                  <a:tcPr marL="9133" marR="9133" marT="91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10,8-14,0</a:t>
                      </a:r>
                    </a:p>
                  </a:txBody>
                  <a:tcPr marL="9133" marR="9133" marT="91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 14,0</a:t>
                      </a:r>
                    </a:p>
                  </a:txBody>
                  <a:tcPr marL="9133" marR="9133" marT="91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13,0-15.8</a:t>
                      </a:r>
                    </a:p>
                  </a:txBody>
                  <a:tcPr marL="9133" marR="9133" marT="91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0545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Клейковина, %</a:t>
                      </a:r>
                    </a:p>
                  </a:txBody>
                  <a:tcPr marL="9133" marR="9133" marT="91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19,9-38,5</a:t>
                      </a:r>
                    </a:p>
                  </a:txBody>
                  <a:tcPr marL="9133" marR="9133" marT="91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18,0-23,0                          23,0-30,0</a:t>
                      </a:r>
                    </a:p>
                  </a:txBody>
                  <a:tcPr marL="9133" marR="9133" marT="91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24-29,0</a:t>
                      </a:r>
                    </a:p>
                  </a:txBody>
                  <a:tcPr marL="9133" marR="9133" marT="91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30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ИДК</a:t>
                      </a:r>
                    </a:p>
                  </a:txBody>
                  <a:tcPr marL="9133" marR="9133" marT="91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65-80</a:t>
                      </a:r>
                    </a:p>
                  </a:txBody>
                  <a:tcPr marL="9133" marR="9133" marT="91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60-80</a:t>
                      </a:r>
                    </a:p>
                  </a:txBody>
                  <a:tcPr marL="9133" marR="9133" marT="91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70-85</a:t>
                      </a:r>
                    </a:p>
                  </a:txBody>
                  <a:tcPr marL="9133" marR="9133" marT="91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30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Протеин, %</a:t>
                      </a:r>
                    </a:p>
                  </a:txBody>
                  <a:tcPr marL="9133" marR="9133" marT="91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13-18</a:t>
                      </a:r>
                    </a:p>
                  </a:txBody>
                  <a:tcPr marL="9133" marR="9133" marT="91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C00000"/>
                          </a:solidFill>
                          <a:latin typeface="Times New Roman"/>
                        </a:rPr>
                        <a:t>11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-12,5; </a:t>
                      </a:r>
                    </a:p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13-16</a:t>
                      </a:r>
                    </a:p>
                  </a:txBody>
                  <a:tcPr marL="9133" marR="9133" marT="91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13.5-15,5</a:t>
                      </a:r>
                    </a:p>
                  </a:txBody>
                  <a:tcPr marL="9133" marR="9133" marT="91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30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Число падения, с</a:t>
                      </a:r>
                    </a:p>
                  </a:txBody>
                  <a:tcPr marL="9133" marR="9133" marT="91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266-400</a:t>
                      </a:r>
                    </a:p>
                  </a:txBody>
                  <a:tcPr marL="9133" marR="9133" marT="91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C00000"/>
                          </a:solidFill>
                          <a:latin typeface="Times New Roman"/>
                        </a:rPr>
                        <a:t>80-160 </a:t>
                      </a:r>
                    </a:p>
                  </a:txBody>
                  <a:tcPr marL="9133" marR="9133" marT="91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C00000"/>
                          </a:solidFill>
                          <a:latin typeface="Times New Roman"/>
                        </a:rPr>
                        <a:t>75-180</a:t>
                      </a:r>
                    </a:p>
                  </a:txBody>
                  <a:tcPr marL="9133" marR="9133" marT="91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30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Сорная примесь, %</a:t>
                      </a:r>
                    </a:p>
                  </a:txBody>
                  <a:tcPr marL="9133" marR="9133" marT="91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1-8,3</a:t>
                      </a:r>
                    </a:p>
                  </a:txBody>
                  <a:tcPr marL="9133" marR="9133" marT="91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160-250; 80-160</a:t>
                      </a:r>
                    </a:p>
                  </a:txBody>
                  <a:tcPr marL="9133" marR="9133" marT="91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2-3</a:t>
                      </a:r>
                    </a:p>
                  </a:txBody>
                  <a:tcPr marL="9133" marR="9133" marT="91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50545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Зерновая примесь, %, </a:t>
                      </a:r>
                    </a:p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 том числе:</a:t>
                      </a:r>
                    </a:p>
                  </a:txBody>
                  <a:tcPr marL="9133" marR="9133" marT="91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2,6-26,9</a:t>
                      </a:r>
                    </a:p>
                  </a:txBody>
                  <a:tcPr marL="9133" marR="9133" marT="91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4,0-7,5</a:t>
                      </a:r>
                    </a:p>
                  </a:txBody>
                  <a:tcPr marL="9133" marR="9133" marT="91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5,9-14</a:t>
                      </a:r>
                    </a:p>
                  </a:txBody>
                  <a:tcPr marL="9133" marR="9133" marT="91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30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проросшие</a:t>
                      </a:r>
                    </a:p>
                  </a:txBody>
                  <a:tcPr marL="9133" marR="9133" marT="91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C00000"/>
                          </a:solidFill>
                          <a:latin typeface="Times New Roman"/>
                        </a:rPr>
                        <a:t>0,6-0,8</a:t>
                      </a:r>
                    </a:p>
                  </a:txBody>
                  <a:tcPr marL="9133" marR="9133" marT="91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C00000"/>
                          </a:solidFill>
                          <a:latin typeface="Times New Roman"/>
                        </a:rPr>
                        <a:t>1,0-8,0</a:t>
                      </a:r>
                    </a:p>
                  </a:txBody>
                  <a:tcPr marL="9133" marR="9133" marT="91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0,5-10</a:t>
                      </a:r>
                    </a:p>
                  </a:txBody>
                  <a:tcPr marL="9133" marR="9133" marT="91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30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зелёные</a:t>
                      </a:r>
                    </a:p>
                  </a:txBody>
                  <a:tcPr marL="9133" marR="9133" marT="91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1,5</a:t>
                      </a:r>
                    </a:p>
                  </a:txBody>
                  <a:tcPr marL="9133" marR="9133" marT="91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1,0</a:t>
                      </a:r>
                      <a:r>
                        <a:rPr lang="ru-RU" sz="1200" b="0" i="0" u="none" strike="noStrike" baseline="0" dirty="0">
                          <a:solidFill>
                            <a:srgbClr val="000000"/>
                          </a:solidFill>
                          <a:latin typeface="Times New Roman"/>
                        </a:rPr>
                        <a:t> – </a:t>
                      </a:r>
                      <a:r>
                        <a:rPr lang="ru-RU" sz="1200" b="1" i="0" u="none" strike="noStrike" baseline="0" dirty="0">
                          <a:solidFill>
                            <a:srgbClr val="C00000"/>
                          </a:solidFill>
                          <a:latin typeface="Times New Roman"/>
                        </a:rPr>
                        <a:t>3,0</a:t>
                      </a:r>
                      <a:endParaRPr lang="ru-RU" sz="1200" b="1" i="0" u="none" strike="noStrike" dirty="0">
                        <a:solidFill>
                          <a:srgbClr val="C00000"/>
                        </a:solidFill>
                        <a:latin typeface="Times New Roman"/>
                      </a:endParaRPr>
                    </a:p>
                  </a:txBody>
                  <a:tcPr marL="9133" marR="9133" marT="91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0,8-1.0</a:t>
                      </a:r>
                    </a:p>
                  </a:txBody>
                  <a:tcPr marL="9133" marR="9133" marT="91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50545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Заражённость</a:t>
                      </a:r>
                    </a:p>
                  </a:txBody>
                  <a:tcPr marL="9133" marR="9133" marT="91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Не обнаружено</a:t>
                      </a:r>
                    </a:p>
                  </a:txBody>
                  <a:tcPr marL="9133" marR="9133" marT="91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           Не обнаружено</a:t>
                      </a:r>
                    </a:p>
                  </a:txBody>
                  <a:tcPr marL="9133" marR="9133" marT="91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Не обнаружено</a:t>
                      </a:r>
                    </a:p>
                  </a:txBody>
                  <a:tcPr marL="9133" marR="9133" marT="91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4" y="142852"/>
            <a:ext cx="3857652" cy="571504"/>
          </a:xfrm>
          <a:prstGeom prst="rect">
            <a:avLst/>
          </a:prstGeom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14282" y="928670"/>
          <a:ext cx="8643998" cy="5277093"/>
        </p:xfrm>
        <a:graphic>
          <a:graphicData uri="http://schemas.openxmlformats.org/drawingml/2006/table">
            <a:tbl>
              <a:tblPr/>
              <a:tblGrid>
                <a:gridCol w="23274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455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435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274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5374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ПШЕНИЦА ТВЕРДАЯ 2020</a:t>
                      </a:r>
                    </a:p>
                  </a:txBody>
                  <a:tcPr marL="8414" marR="8414" marT="8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07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ПОКАЗАТЕЛИ КАЧЕСТВА</a:t>
                      </a:r>
                    </a:p>
                  </a:txBody>
                  <a:tcPr marL="8414" marR="8414" marT="8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Акмолинская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</a:p>
                  </a:txBody>
                  <a:tcPr marL="8414" marR="8414" marT="8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Северо-Казахстанская</a:t>
                      </a:r>
                    </a:p>
                  </a:txBody>
                  <a:tcPr marL="8414" marR="8414" marT="8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Костанайская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8414" marR="8414" marT="8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53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Запах</a:t>
                      </a:r>
                    </a:p>
                  </a:txBody>
                  <a:tcPr marL="8414" marR="8414" marT="8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Свойственный</a:t>
                      </a:r>
                    </a:p>
                  </a:txBody>
                  <a:tcPr marL="8414" marR="8414" marT="8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Свойственный</a:t>
                      </a:r>
                    </a:p>
                  </a:txBody>
                  <a:tcPr marL="8414" marR="8414" marT="8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Свойственный</a:t>
                      </a:r>
                    </a:p>
                  </a:txBody>
                  <a:tcPr marL="8414" marR="8414" marT="8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07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Цвет</a:t>
                      </a:r>
                    </a:p>
                  </a:txBody>
                  <a:tcPr marL="8414" marR="8414" marT="8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Свойственный</a:t>
                      </a:r>
                    </a:p>
                  </a:txBody>
                  <a:tcPr marL="8414" marR="8414" marT="8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степень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обесцвеченности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8414" marR="8414" marT="8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степень обесцвеченности</a:t>
                      </a:r>
                    </a:p>
                  </a:txBody>
                  <a:tcPr marL="8414" marR="8414" marT="8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53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Натура, г/л</a:t>
                      </a:r>
                    </a:p>
                  </a:txBody>
                  <a:tcPr marL="8414" marR="8414" marT="8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710-760</a:t>
                      </a:r>
                    </a:p>
                  </a:txBody>
                  <a:tcPr marL="8414" marR="8414" marT="8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770-780</a:t>
                      </a:r>
                    </a:p>
                  </a:txBody>
                  <a:tcPr marL="8414" marR="8414" marT="8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790</a:t>
                      </a:r>
                    </a:p>
                  </a:txBody>
                  <a:tcPr marL="8414" marR="8414" marT="8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53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Влажность, %</a:t>
                      </a:r>
                    </a:p>
                  </a:txBody>
                  <a:tcPr marL="8414" marR="8414" marT="8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14,0-</a:t>
                      </a:r>
                      <a:r>
                        <a:rPr lang="ru-RU" sz="1200" b="0" i="1" u="none" strike="noStrike" dirty="0">
                          <a:solidFill>
                            <a:srgbClr val="C00000"/>
                          </a:solidFill>
                          <a:latin typeface="Times New Roman"/>
                        </a:rPr>
                        <a:t>15,0</a:t>
                      </a:r>
                    </a:p>
                  </a:txBody>
                  <a:tcPr marL="8414" marR="8414" marT="8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 14,0</a:t>
                      </a:r>
                    </a:p>
                  </a:txBody>
                  <a:tcPr marL="8414" marR="8414" marT="8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13,0</a:t>
                      </a:r>
                    </a:p>
                  </a:txBody>
                  <a:tcPr marL="8414" marR="8414" marT="8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53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Клейковина, %</a:t>
                      </a:r>
                    </a:p>
                  </a:txBody>
                  <a:tcPr marL="8414" marR="8414" marT="8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27-42</a:t>
                      </a:r>
                    </a:p>
                  </a:txBody>
                  <a:tcPr marL="8414" marR="8414" marT="8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22-26</a:t>
                      </a:r>
                    </a:p>
                  </a:txBody>
                  <a:tcPr marL="8414" marR="8414" marT="8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32</a:t>
                      </a:r>
                    </a:p>
                  </a:txBody>
                  <a:tcPr marL="8414" marR="8414" marT="8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53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ИДК, 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у.е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</a:p>
                  </a:txBody>
                  <a:tcPr marL="8414" marR="8414" marT="8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80-85</a:t>
                      </a:r>
                    </a:p>
                  </a:txBody>
                  <a:tcPr marL="8414" marR="8414" marT="8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75-90</a:t>
                      </a:r>
                    </a:p>
                  </a:txBody>
                  <a:tcPr marL="8414" marR="8414" marT="8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85</a:t>
                      </a:r>
                    </a:p>
                  </a:txBody>
                  <a:tcPr marL="8414" marR="8414" marT="8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53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Протеин, %</a:t>
                      </a:r>
                    </a:p>
                  </a:txBody>
                  <a:tcPr marL="8414" marR="8414" marT="8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16,5</a:t>
                      </a:r>
                    </a:p>
                  </a:txBody>
                  <a:tcPr marL="8414" marR="8414" marT="8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14,5-15,5</a:t>
                      </a:r>
                    </a:p>
                  </a:txBody>
                  <a:tcPr marL="8414" marR="8414" marT="8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16,0</a:t>
                      </a:r>
                    </a:p>
                  </a:txBody>
                  <a:tcPr marL="8414" marR="8414" marT="8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53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Число падения, с</a:t>
                      </a:r>
                    </a:p>
                  </a:txBody>
                  <a:tcPr marL="8414" marR="8414" marT="8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C00000"/>
                          </a:solidFill>
                          <a:latin typeface="Times New Roman"/>
                        </a:rPr>
                        <a:t>114</a:t>
                      </a:r>
                    </a:p>
                  </a:txBody>
                  <a:tcPr marL="8414" marR="8414" marT="8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C00000"/>
                          </a:solidFill>
                          <a:latin typeface="Times New Roman"/>
                        </a:rPr>
                        <a:t>100-220</a:t>
                      </a:r>
                    </a:p>
                  </a:txBody>
                  <a:tcPr marL="8414" marR="8414" marT="8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C00000"/>
                          </a:solidFill>
                          <a:latin typeface="Times New Roman"/>
                        </a:rPr>
                        <a:t>200</a:t>
                      </a:r>
                    </a:p>
                  </a:txBody>
                  <a:tcPr marL="8414" marR="8414" marT="8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1669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Сорная примесь, %</a:t>
                      </a:r>
                    </a:p>
                  </a:txBody>
                  <a:tcPr marL="8414" marR="8414" marT="8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0,6</a:t>
                      </a:r>
                    </a:p>
                  </a:txBody>
                  <a:tcPr marL="8414" marR="8414" marT="8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2,0-</a:t>
                      </a:r>
                      <a:r>
                        <a:rPr lang="ru-RU" sz="1200" b="1" i="0" u="none" strike="noStrike" dirty="0">
                          <a:solidFill>
                            <a:srgbClr val="C00000"/>
                          </a:solidFill>
                          <a:latin typeface="Times New Roman"/>
                        </a:rPr>
                        <a:t>6,0</a:t>
                      </a:r>
                    </a:p>
                  </a:txBody>
                  <a:tcPr marL="8414" marR="8414" marT="8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2,0</a:t>
                      </a:r>
                    </a:p>
                  </a:txBody>
                  <a:tcPr marL="8414" marR="8414" marT="8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5715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Зерновая примесь, %,</a:t>
                      </a:r>
                    </a:p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в том числе:</a:t>
                      </a:r>
                    </a:p>
                  </a:txBody>
                  <a:tcPr marL="8414" marR="8414" marT="8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2,5</a:t>
                      </a:r>
                    </a:p>
                  </a:txBody>
                  <a:tcPr marL="8414" marR="8414" marT="8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4,0-</a:t>
                      </a:r>
                      <a:r>
                        <a:rPr lang="ru-RU" sz="1200" b="1" i="0" u="none" strike="noStrike" dirty="0">
                          <a:solidFill>
                            <a:srgbClr val="C00000"/>
                          </a:solidFill>
                          <a:latin typeface="Times New Roman"/>
                        </a:rPr>
                        <a:t>6,0</a:t>
                      </a:r>
                    </a:p>
                  </a:txBody>
                  <a:tcPr marL="8414" marR="8414" marT="8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4,0</a:t>
                      </a:r>
                    </a:p>
                  </a:txBody>
                  <a:tcPr marL="8414" marR="8414" marT="8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53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проросшие</a:t>
                      </a:r>
                    </a:p>
                  </a:txBody>
                  <a:tcPr marL="8414" marR="8414" marT="8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1" u="none" strike="noStrike" dirty="0">
                          <a:solidFill>
                            <a:srgbClr val="C00000"/>
                          </a:solidFill>
                          <a:latin typeface="Times New Roman"/>
                        </a:rPr>
                        <a:t>0,6-0,8</a:t>
                      </a:r>
                    </a:p>
                  </a:txBody>
                  <a:tcPr marL="8414" marR="8414" marT="8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0,5</a:t>
                      </a:r>
                    </a:p>
                  </a:txBody>
                  <a:tcPr marL="8414" marR="8414" marT="8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1" u="none" strike="noStrike" dirty="0">
                          <a:solidFill>
                            <a:srgbClr val="C00000"/>
                          </a:solidFill>
                          <a:latin typeface="Times New Roman"/>
                        </a:rPr>
                        <a:t>0,6</a:t>
                      </a:r>
                    </a:p>
                  </a:txBody>
                  <a:tcPr marL="8414" marR="8414" marT="8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53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зелёные</a:t>
                      </a:r>
                    </a:p>
                  </a:txBody>
                  <a:tcPr marL="8414" marR="8414" marT="8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Не обнаружено</a:t>
                      </a:r>
                    </a:p>
                  </a:txBody>
                  <a:tcPr marL="8414" marR="8414" marT="8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0,2</a:t>
                      </a:r>
                    </a:p>
                  </a:txBody>
                  <a:tcPr marL="8414" marR="8414" marT="8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0,4</a:t>
                      </a:r>
                    </a:p>
                  </a:txBody>
                  <a:tcPr marL="8414" marR="8414" marT="8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50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Заражённость</a:t>
                      </a:r>
                    </a:p>
                  </a:txBody>
                  <a:tcPr marL="8414" marR="8414" marT="8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Не обнаружено</a:t>
                      </a:r>
                    </a:p>
                  </a:txBody>
                  <a:tcPr marL="8414" marR="8414" marT="8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Не обнаружено</a:t>
                      </a:r>
                    </a:p>
                  </a:txBody>
                  <a:tcPr marL="8414" marR="8414" marT="8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Не обнаружено</a:t>
                      </a:r>
                    </a:p>
                  </a:txBody>
                  <a:tcPr marL="8414" marR="8414" marT="8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4907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Стекловидность зерна</a:t>
                      </a:r>
                    </a:p>
                  </a:txBody>
                  <a:tcPr marL="8414" marR="8414" marT="8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47-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66</a:t>
                      </a:r>
                    </a:p>
                  </a:txBody>
                  <a:tcPr marL="8414" marR="8414" marT="8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60-70</a:t>
                      </a:r>
                    </a:p>
                  </a:txBody>
                  <a:tcPr marL="8414" marR="8414" marT="8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56</a:t>
                      </a:r>
                    </a:p>
                  </a:txBody>
                  <a:tcPr marL="8414" marR="8414" marT="84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4" y="142852"/>
            <a:ext cx="3857652" cy="785818"/>
          </a:xfrm>
          <a:prstGeom prst="rect">
            <a:avLst/>
          </a:prstGeom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28596" y="1142984"/>
          <a:ext cx="8429683" cy="5143535"/>
        </p:xfrm>
        <a:graphic>
          <a:graphicData uri="http://schemas.openxmlformats.org/drawingml/2006/table">
            <a:tbl>
              <a:tblPr/>
              <a:tblGrid>
                <a:gridCol w="22593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606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403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694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1055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ЯЧМЕНЬ 2020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19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ПОКАЗАТЕЛИ КАЧЕСТВА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Акмолинская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Северо-Казахстанская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Костанайская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105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Запах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C00000"/>
                          </a:solidFill>
                          <a:latin typeface="Times New Roman"/>
                        </a:rPr>
                        <a:t>ПОЛЫННЫЙ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Свойственный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Свойственный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105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Цвет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Свойственный</a:t>
                      </a:r>
                      <a:endParaRPr lang="ru-RU" sz="1200" b="1" i="0" u="none" strike="noStrike" dirty="0">
                        <a:solidFill>
                          <a:srgbClr val="C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Свойственный;</a:t>
                      </a:r>
                      <a:r>
                        <a:rPr lang="ru-RU" sz="1200" b="0" i="0" u="none" strike="noStrike" baseline="0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       П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отемневший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baseline="0" dirty="0">
                          <a:solidFill>
                            <a:srgbClr val="000000"/>
                          </a:solidFill>
                          <a:latin typeface="Times New Roman"/>
                        </a:rPr>
                        <a:t>П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отемневший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105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Натура, г/л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660-676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650-710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C00000"/>
                          </a:solidFill>
                          <a:latin typeface="Times New Roman"/>
                        </a:rPr>
                        <a:t>611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105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Влажность, 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C00000"/>
                          </a:solidFill>
                          <a:latin typeface="Times New Roman"/>
                        </a:rPr>
                        <a:t>9,5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;</a:t>
                      </a:r>
                    </a:p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 14,0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15,0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105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Протеин, 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13,5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C00000"/>
                          </a:solidFill>
                          <a:latin typeface="Times New Roman"/>
                        </a:rPr>
                        <a:t>8,0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;</a:t>
                      </a:r>
                    </a:p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11,0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105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Сорная примесь, 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2,0;</a:t>
                      </a:r>
                    </a:p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C00000"/>
                          </a:solidFill>
                          <a:latin typeface="Times New Roman"/>
                        </a:rPr>
                        <a:t>4,0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C00000"/>
                          </a:solidFill>
                          <a:latin typeface="Times New Roman"/>
                        </a:rPr>
                        <a:t>5,0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8621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Зерновая примесь, %,                               в том числе: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2,0</a:t>
                      </a:r>
                    </a:p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4,0;</a:t>
                      </a:r>
                    </a:p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C00000"/>
                          </a:solidFill>
                          <a:latin typeface="Times New Roman"/>
                        </a:rPr>
                        <a:t>6,0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C00000"/>
                          </a:solidFill>
                          <a:latin typeface="Times New Roman"/>
                        </a:rPr>
                        <a:t>6,0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3105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Заражённость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Не обнаружено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Не обнаружено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Не обнаружено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31055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2400" b="1" i="1" u="none" strike="noStrike" dirty="0">
                          <a:solidFill>
                            <a:srgbClr val="FF0000"/>
                          </a:solidFill>
                          <a:latin typeface="Times New Roman"/>
                        </a:rPr>
                        <a:t>Жесткие ограничительные нормы по ГМО в КНР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4" y="142852"/>
            <a:ext cx="3857652" cy="714380"/>
          </a:xfrm>
          <a:prstGeom prst="rect">
            <a:avLst/>
          </a:prstGeom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000100" y="1214422"/>
          <a:ext cx="7858180" cy="4500596"/>
        </p:xfrm>
        <a:graphic>
          <a:graphicData uri="http://schemas.openxmlformats.org/drawingml/2006/table">
            <a:tbl>
              <a:tblPr/>
              <a:tblGrid>
                <a:gridCol w="2702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799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755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13962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ЗЕРНОБОБОВЫЕ 2020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336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ПОКАЗАТЕЛИ КАЧЕСТВА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Северо-Казахстанская</a:t>
                      </a:r>
                    </a:p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(ГОРОХ)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Костанайская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</a:p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(ГОРОХ)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39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Запах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Свойственный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Свойственный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39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Цвет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Свойственный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Свойственный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39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Влажность, 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13,0;</a:t>
                      </a:r>
                      <a:r>
                        <a:rPr lang="ru-RU" sz="1400" b="0" i="0" u="none" strike="noStrike" baseline="0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</a:p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15,0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13,5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39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Зараженность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Не обнаружено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Не обнаружено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39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Сорная примесь, 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2,0;</a:t>
                      </a:r>
                    </a:p>
                    <a:p>
                      <a:pPr algn="ctr" fontAlgn="ctr"/>
                      <a:r>
                        <a:rPr lang="ru-RU" sz="1400" b="0" i="0" u="none" strike="noStrike" baseline="0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latin typeface="Times New Roman"/>
                        </a:rPr>
                        <a:t>5,0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6345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Зерновая примесь, 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4,0</a:t>
                      </a:r>
                      <a:r>
                        <a:rPr lang="ru-RU" sz="1400" b="0" i="0" u="none" strike="noStrike" baseline="0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latin typeface="Times New Roman"/>
                        </a:rPr>
                        <a:t>8,0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4" y="142852"/>
            <a:ext cx="3857652" cy="71438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71472" y="1000108"/>
            <a:ext cx="8143932" cy="701731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marL="274320" lvl="0" indent="-274320" algn="ctr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r>
              <a:rPr lang="ru-RU" b="1" dirty="0">
                <a:solidFill>
                  <a:srgbClr val="002060"/>
                </a:solidFill>
              </a:rPr>
              <a:t>ОСНОВНЫЕ НЕСООТВЕТСТВИЯ </a:t>
            </a:r>
          </a:p>
          <a:p>
            <a:pPr marL="274320" lvl="0" indent="-274320" algn="ctr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r>
              <a:rPr lang="ru-RU" b="1" dirty="0">
                <a:solidFill>
                  <a:srgbClr val="002060"/>
                </a:solidFill>
              </a:rPr>
              <a:t>ПО КАЧЕСТВЕННЫМ ПОКАЗАТЕЛЯМ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642910" y="2000240"/>
          <a:ext cx="8143933" cy="4234299"/>
        </p:xfrm>
        <a:graphic>
          <a:graphicData uri="http://schemas.openxmlformats.org/drawingml/2006/table">
            <a:tbl>
              <a:tblPr/>
              <a:tblGrid>
                <a:gridCol w="2714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149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149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531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14550" algn="l"/>
                        </a:tabLs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ПШЕНИЦА МЯГКАЯ/ТВЕРДАЯ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177" marR="631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14550" algn="l"/>
                        </a:tabLs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ЯЧМЕНЬ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177" marR="631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14550" algn="l"/>
                        </a:tabLs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ЗЕРНОБОБОВЫЕ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177" marR="631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12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14550" algn="l"/>
                        </a:tabLs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НИЗКОЕ 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114550" algn="l"/>
                        </a:tabLs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ЧИСЛО ПАДЕНИЯ 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177" marR="631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14550" algn="l"/>
                        </a:tabLs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СОРНАЯ ПРИМЕСЬ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177" marR="631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14550" algn="l"/>
                        </a:tabLs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НЕСООТВЕСТВИЕ КАЛИБРОВКИ  (РАЗМЕРОВ) 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177" marR="631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12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14550" algn="l"/>
                        </a:tabLst>
                      </a:pPr>
                      <a:endParaRPr lang="ru-RU" sz="1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114550" algn="l"/>
                        </a:tabLs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НЕСВОЙСТВЕННЫЙ ЗАПАХ: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114550" algn="l"/>
                        </a:tabLst>
                      </a:pPr>
                      <a:endParaRPr lang="ru-RU" sz="1400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114550" algn="l"/>
                        </a:tabLs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ПОЛЫННЫЙ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114550" algn="l"/>
                        </a:tabLst>
                      </a:pPr>
                      <a:endParaRPr lang="ru-RU" sz="1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114550" algn="l"/>
                        </a:tabLs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СОЛОДОВЫЙ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114550" algn="l"/>
                        </a:tabLst>
                      </a:pPr>
                      <a:endParaRPr lang="ru-RU" sz="1400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177" marR="631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14550" algn="l"/>
                        </a:tabLst>
                      </a:pPr>
                      <a:endParaRPr lang="ru-RU" sz="1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114550" algn="l"/>
                        </a:tabLs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НЕСВОЙСТВЕННЫЙ ЗАПАХ: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114550" algn="l"/>
                        </a:tabLst>
                      </a:pPr>
                      <a:endParaRPr lang="ru-RU" sz="1400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114550" algn="l"/>
                        </a:tabLs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ПОЛЫННЫЙ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114550" algn="l"/>
                        </a:tabLst>
                      </a:pPr>
                      <a:endParaRPr lang="ru-RU" sz="1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114550" algn="l"/>
                        </a:tabLs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СОЛОДОВЫЙ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114550" algn="l"/>
                        </a:tabLst>
                      </a:pPr>
                      <a:endParaRPr lang="ru-RU" sz="1400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177" marR="631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14550" algn="l"/>
                        </a:tabLs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СМЕСЬ ТИПОВ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114550" algn="l"/>
                        </a:tabLst>
                      </a:pPr>
                      <a:endParaRPr lang="ru-RU" sz="14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114550" algn="l"/>
                        </a:tabLs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ОТСУТСТВИЕ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114550" algn="l"/>
                        </a:tabLs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 ТОВАРНОГО ВИДА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114550" algn="l"/>
                        </a:tabLst>
                      </a:pPr>
                      <a:endParaRPr lang="ru-RU" sz="1400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177" marR="631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12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14550" algn="l"/>
                        </a:tabLs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ПРОРОСШИЕ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177" marR="631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14550" algn="l"/>
                        </a:tabLs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ПРОРОСШИЕ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177" marR="631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14550" algn="l"/>
                        </a:tabLst>
                      </a:pPr>
                      <a:endParaRPr lang="ru-RU" sz="1400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177" marR="631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599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14550" algn="l"/>
                        </a:tabLst>
                        <a:defRPr/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КАРАНТИННЫЕ ОБЪЕКТЫ: ГОРЧАК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177" marR="631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14550" algn="l"/>
                        </a:tabLst>
                        <a:defRPr/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КАРАНТИННЫЕ ОБЪЕКТЫ: ГОРЧАК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177" marR="631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14550" algn="l"/>
                        </a:tabLst>
                      </a:pPr>
                      <a:endParaRPr lang="ru-RU" sz="1400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177" marR="631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90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14550" algn="l"/>
                        </a:tabLst>
                      </a:pPr>
                      <a:r>
                        <a:rPr lang="ru-RU" sz="14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ФУЗАРИОЗ </a:t>
                      </a:r>
                      <a:endParaRPr lang="ru-RU" sz="1400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177" marR="631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114550" algn="l"/>
                        </a:tabLst>
                        <a:defRPr/>
                      </a:pPr>
                      <a:endParaRPr lang="ru-RU" sz="1400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177" marR="631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4" y="142852"/>
            <a:ext cx="3214710" cy="57150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71472" y="857232"/>
            <a:ext cx="8143932" cy="369332"/>
          </a:xfrm>
          <a:prstGeom prst="rect">
            <a:avLst/>
          </a:prstGeom>
          <a:ln w="1905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marL="274320" lvl="0" indent="-274320" algn="ctr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r>
              <a:rPr lang="ru-RU" b="1" dirty="0">
                <a:solidFill>
                  <a:srgbClr val="002060"/>
                </a:solidFill>
              </a:rPr>
              <a:t>ФАКТОРЫ ОПРЕДЕЛЯЮЩИЕ КАЧЕСТВО 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571472" y="1357298"/>
          <a:ext cx="8215370" cy="5162552"/>
        </p:xfrm>
        <a:graphic>
          <a:graphicData uri="http://schemas.openxmlformats.org/drawingml/2006/table">
            <a:tbl>
              <a:tblPr/>
              <a:tblGrid>
                <a:gridCol w="50006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147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5752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КЛИМАТИЧЕСКИЕ </a:t>
                      </a:r>
                      <a:r>
                        <a:rPr lang="ru-RU" sz="1400" b="1" baseline="0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УСЛОВИЯ</a:t>
                      </a:r>
                    </a:p>
                  </a:txBody>
                  <a:tcPr marL="63177" marR="631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14550" algn="l"/>
                        </a:tabLs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УСЛОВИЯ ХРАНЕНИЯ</a:t>
                      </a:r>
                      <a:endParaRPr lang="ru-RU" sz="11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77" marR="631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594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14550" algn="l"/>
                        </a:tabLst>
                      </a:pPr>
                      <a:r>
                        <a:rPr kumimoji="0" lang="ru-RU" sz="1600" b="1" kern="12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ПОГОДА ВО ВРЕМЯ УБОРКИ 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114550" algn="l"/>
                        </a:tabLst>
                      </a:pPr>
                      <a:r>
                        <a:rPr kumimoji="0" lang="ru-RU" sz="1600" b="1" kern="12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ВНОСИТ СВОИ КОРРЕКТИВЫ. 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114550" algn="l"/>
                        </a:tabLst>
                      </a:pPr>
                      <a:r>
                        <a:rPr kumimoji="0" lang="ru-RU" sz="1600" b="1" kern="1200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Обильные осадки во второй декаде сентября привели к ухудшению качественных показателей: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114550" algn="l"/>
                        </a:tabLst>
                      </a:pPr>
                      <a:r>
                        <a:rPr kumimoji="0" lang="ru-RU" sz="1600" b="1" kern="1200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1. Повышение влажности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114550" algn="l"/>
                        </a:tabLst>
                      </a:pPr>
                      <a:r>
                        <a:rPr kumimoji="0" lang="ru-RU" sz="1600" b="1" kern="1200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2. Увеличение количества проросших зерен, 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114550" algn="l"/>
                        </a:tabLst>
                      </a:pPr>
                      <a:r>
                        <a:rPr kumimoji="0" lang="ru-RU" sz="1600" b="1" kern="1200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 как следствие:</a:t>
                      </a:r>
                    </a:p>
                    <a:p>
                      <a:pPr algn="ctr">
                        <a:spcAft>
                          <a:spcPts val="0"/>
                        </a:spcAft>
                        <a:buFontTx/>
                        <a:buChar char="-"/>
                        <a:tabLst>
                          <a:tab pos="2114550" algn="l"/>
                        </a:tabLst>
                      </a:pPr>
                      <a:r>
                        <a:rPr kumimoji="0" lang="ru-RU" sz="1600" b="1" kern="1200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снижение числа падения</a:t>
                      </a:r>
                    </a:p>
                    <a:p>
                      <a:pPr algn="ctr">
                        <a:spcAft>
                          <a:spcPts val="0"/>
                        </a:spcAft>
                        <a:buFontTx/>
                        <a:buChar char="-"/>
                        <a:tabLst>
                          <a:tab pos="2114550" algn="l"/>
                        </a:tabLst>
                      </a:pPr>
                      <a:r>
                        <a:rPr kumimoji="0" lang="ru-RU" sz="1600" b="1" kern="1200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увеличение зерновой примеси</a:t>
                      </a:r>
                    </a:p>
                    <a:p>
                      <a:pPr algn="ctr">
                        <a:spcAft>
                          <a:spcPts val="0"/>
                        </a:spcAft>
                        <a:buFontTx/>
                        <a:buChar char="-"/>
                        <a:tabLst>
                          <a:tab pos="2114550" algn="l"/>
                        </a:tabLst>
                      </a:pPr>
                      <a:r>
                        <a:rPr kumimoji="0" lang="ru-RU" sz="1600" b="1" kern="1200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снижение натуры в ячмене</a:t>
                      </a:r>
                      <a:endParaRPr kumimoji="0" lang="ru-RU" sz="1600" b="1" kern="1200" dirty="0">
                        <a:solidFill>
                          <a:srgbClr val="00206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114550" algn="l"/>
                        </a:tabLst>
                      </a:pPr>
                      <a:r>
                        <a:rPr kumimoji="0" lang="ru-RU" sz="1600" b="1" kern="12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Также </a:t>
                      </a:r>
                      <a:r>
                        <a:rPr kumimoji="0" lang="ru-RU" sz="1600" b="1" kern="1200" dirty="0" err="1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немаловероятна</a:t>
                      </a:r>
                      <a:r>
                        <a:rPr kumimoji="0" lang="ru-RU" sz="1600" b="1" kern="12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опасность попадания зерновых под осенние заморозки, в результате</a:t>
                      </a:r>
                      <a:r>
                        <a:rPr kumimoji="0" lang="ru-RU" sz="1600" b="1" kern="1200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endParaRPr kumimoji="0" lang="ru-RU" sz="1600" b="1" kern="1200" dirty="0">
                        <a:solidFill>
                          <a:srgbClr val="00206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114550" algn="l"/>
                        </a:tabLst>
                      </a:pPr>
                      <a:r>
                        <a:rPr kumimoji="0" lang="ru-RU" sz="1600" b="1" kern="120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увеличится количество</a:t>
                      </a:r>
                      <a:r>
                        <a:rPr kumimoji="0" lang="ru-RU" sz="1600" b="1" kern="1200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морозобойных зерен: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114550" algn="l"/>
                        </a:tabLst>
                      </a:pPr>
                      <a:r>
                        <a:rPr kumimoji="0" lang="ru-RU" sz="1600" b="1" kern="1200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проявится несвойственный запах;</a:t>
                      </a:r>
                    </a:p>
                    <a:p>
                      <a:pPr algn="ctr">
                        <a:spcAft>
                          <a:spcPts val="0"/>
                        </a:spcAft>
                        <a:buFontTx/>
                        <a:buChar char="-"/>
                        <a:tabLst>
                          <a:tab pos="2114550" algn="l"/>
                        </a:tabLst>
                      </a:pPr>
                      <a:r>
                        <a:rPr kumimoji="0" lang="ru-RU" sz="1600" b="1" kern="1200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ухудшится качество клейковины </a:t>
                      </a:r>
                    </a:p>
                    <a:p>
                      <a:pPr algn="ctr">
                        <a:spcAft>
                          <a:spcPts val="0"/>
                        </a:spcAft>
                        <a:buFontTx/>
                        <a:buNone/>
                        <a:tabLst>
                          <a:tab pos="2114550" algn="l"/>
                        </a:tabLst>
                      </a:pPr>
                      <a:r>
                        <a:rPr kumimoji="0" lang="ru-RU" sz="1600" b="1" kern="1200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(крошащаяся, низкое ИДК).</a:t>
                      </a:r>
                    </a:p>
                    <a:p>
                      <a:pPr algn="ctr">
                        <a:spcAft>
                          <a:spcPts val="0"/>
                        </a:spcAft>
                        <a:buFontTx/>
                        <a:buNone/>
                        <a:tabLst>
                          <a:tab pos="2114550" algn="l"/>
                        </a:tabLs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ВЫШЕПЕРЕЧИСЛЕННЫЕ ПОКАЗАТЕЛИ КАЧЕСТВА, В СЛУЧАЕ УХУДШЕНИЯ, СНИЗЯТ СПРОС НА ЭКСПОРТ В НАПРАВЛЕНИИ</a:t>
                      </a:r>
                      <a:r>
                        <a:rPr lang="ru-RU" sz="16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ТРАДИЦИОННЫХ РЫНКОВ СБЫТА РК.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3177" marR="631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2114550" algn="l"/>
                        </a:tabLs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Необходимо соблюдение условий хранения зерна на ХПП</a:t>
                      </a:r>
                      <a:r>
                        <a:rPr lang="ru-RU" sz="16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для обеспечения количественно-качественной сохранности зерна, </a:t>
                      </a:r>
                      <a:r>
                        <a:rPr lang="ru-RU" sz="16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а также 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своевременное проведение мероприятий, предусмотренных технологическими</a:t>
                      </a:r>
                      <a:r>
                        <a:rPr lang="ru-RU" sz="1600" b="1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процессами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: 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114550" algn="l"/>
                        </a:tabLs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ПОДРАБОТКА,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114550" algn="l"/>
                        </a:tabLs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СУШКА, 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2114550" algn="l"/>
                        </a:tabLs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ВЕНТИЛЯЦИЯ.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177" marR="631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User\Desktop\ezgif.com-video-to-gif (1)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8" name="Нижний колонтитул 4"/>
          <p:cNvSpPr txBox="1">
            <a:spLocks/>
          </p:cNvSpPr>
          <p:nvPr/>
        </p:nvSpPr>
        <p:spPr>
          <a:xfrm>
            <a:off x="3786182" y="6429396"/>
            <a:ext cx="2214546" cy="214290"/>
          </a:xfrm>
          <a:prstGeom prst="rect">
            <a:avLst/>
          </a:prstGeom>
        </p:spPr>
        <p:txBody>
          <a:bodyPr vert="horz" lIns="0" tIns="0" rIns="0" bIns="0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hade val="9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shade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                                                       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www.bck.kz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Arial Unicode MS" pitchFamily="34" charset="-128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Другая 1">
      <a:dk1>
        <a:srgbClr val="59A9F2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59A9F2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0</TotalTime>
  <Words>564</Words>
  <Application>Microsoft Office PowerPoint</Application>
  <PresentationFormat>Экран (4:3)</PresentationFormat>
  <Paragraphs>271</Paragraphs>
  <Slides>8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Calibri</vt:lpstr>
      <vt:lpstr>Constantia</vt:lpstr>
      <vt:lpstr>Times New Roman</vt:lpstr>
      <vt:lpstr>Wingdings 2</vt:lpstr>
      <vt:lpstr>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Gulmira</cp:lastModifiedBy>
  <cp:revision>114</cp:revision>
  <dcterms:created xsi:type="dcterms:W3CDTF">2020-01-12T10:13:41Z</dcterms:created>
  <dcterms:modified xsi:type="dcterms:W3CDTF">2020-09-28T03:07:35Z</dcterms:modified>
</cp:coreProperties>
</file>