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56" r:id="rId2"/>
    <p:sldId id="272" r:id="rId3"/>
    <p:sldId id="266" r:id="rId4"/>
    <p:sldId id="276" r:id="rId5"/>
    <p:sldId id="270" r:id="rId6"/>
    <p:sldId id="260" r:id="rId7"/>
    <p:sldId id="259" r:id="rId8"/>
    <p:sldId id="281" r:id="rId9"/>
    <p:sldId id="273" r:id="rId10"/>
    <p:sldId id="269" r:id="rId11"/>
    <p:sldId id="284" r:id="rId12"/>
    <p:sldId id="283" r:id="rId13"/>
    <p:sldId id="271" r:id="rId14"/>
    <p:sldId id="263" r:id="rId15"/>
    <p:sldId id="264" r:id="rId16"/>
    <p:sldId id="28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00000"/>
    <a:srgbClr val="90CB40"/>
    <a:srgbClr val="EBF1E9"/>
    <a:srgbClr val="575454"/>
    <a:srgbClr val="63A537"/>
    <a:srgbClr val="3366FF"/>
    <a:srgbClr val="FF9900"/>
    <a:srgbClr val="FFFF66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50;.%20&#1050;\&#1057;&#1090;&#1072;&#1084;&#1073;&#1091;&#1083;%20&#1089;&#1077;&#1085;&#1090;%202019\&#1041;&#1086;&#1073;&#1086;&#1074;&#1099;&#107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ownloads\Red%20lentils%20based%20on%20Ask%20the%20Experts%20webinar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44;&#1072;&#1085;&#1085;&#1099;&#1077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44;&#1072;&#1085;&#1085;&#1099;&#1077;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58;&#1072;&#1084;&#1086;&#1078;&#1085;&#1103;\TS_10z_07N_20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50;.%20&#1050;\&#1069;&#1082;&#1089;&#1087;&#1086;&#1088;&#1090;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50;.%20&#1050;\&#1069;&#1082;&#1089;&#1087;&#1086;&#1088;&#1090;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53;&#1086;&#1074;&#1072;&#1103;%20&#1087;&#1072;&#1087;&#1082;&#1072;\TS_10z_07N_20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prices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44;&#1072;&#1085;&#1085;&#1099;&#1077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&#1044;&#1072;&#1085;&#1085;&#1099;&#1077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price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50;.%20&#1050;\&#1069;&#1082;&#1089;&#1087;&#1086;&#1088;&#1090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50;.%20&#1050;\&#1069;&#1082;&#1089;&#1087;&#1086;&#1088;&#1090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TS_10z_07N_20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esktop\&#1044;&#1086;&#1082;&#1083;&#1072;&#1076;%20&#1085;&#1086;&#1074;&#1099;&#1081;\price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1\Downloads\Red%20lentils%20based%20on%20Ask%20the%20Experts%20webinar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1405651717377"/>
          <c:y val="2.5002872556224246E-2"/>
          <c:w val="0.88309225352219445"/>
          <c:h val="0.8677784741912009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C29E5B28-072B-4707-BD02-3B3E5428909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255-4D33-ACBE-36F457B2A62D}"/>
                </c:ext>
              </c:extLst>
            </c:dLbl>
            <c:dLbl>
              <c:idx val="1"/>
              <c:layout>
                <c:manualLayout>
                  <c:x val="1.0697437550970567E-3"/>
                  <c:y val="-6.8188757548737705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91A259E-03EC-4FC4-9992-C0AF64B4636E}" type="VALUE">
                      <a:rPr lang="en-US" smtClean="0"/>
                      <a:pPr>
                        <a:defRPr sz="2000"/>
                      </a:pPr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9.1955173188144682E-2"/>
                      <c:h val="7.595199734829949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255-4D33-ACBE-36F457B2A62D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AB0F8BFB-76F6-4795-A470-29D51332AB39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255-4D33-ACBE-36F457B2A6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Горох</c:v>
                </c:pt>
                <c:pt idx="1">
                  <c:v>Нут</c:v>
                </c:pt>
                <c:pt idx="2">
                  <c:v>Чечевица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121133.88</c:v>
                </c:pt>
                <c:pt idx="1">
                  <c:v>6772.79</c:v>
                </c:pt>
                <c:pt idx="2">
                  <c:v>43940.952000000005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1B-48B7-847B-ED0548584BB6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Горох</c:v>
                </c:pt>
                <c:pt idx="1">
                  <c:v>Нут</c:v>
                </c:pt>
                <c:pt idx="2">
                  <c:v>Чечевица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108129.65</c:v>
                </c:pt>
                <c:pt idx="1">
                  <c:v>8773.76</c:v>
                </c:pt>
                <c:pt idx="2">
                  <c:v>75386.09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1B-48B7-847B-ED0548584BB6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Горох</c:v>
                </c:pt>
                <c:pt idx="1">
                  <c:v>Нут</c:v>
                </c:pt>
                <c:pt idx="2">
                  <c:v>Чечевица</c:v>
                </c:pt>
              </c:strCache>
            </c:strRef>
          </c:cat>
          <c:val>
            <c:numRef>
              <c:f>Лист1!$B$4:$D$4</c:f>
              <c:numCache>
                <c:formatCode>#,##0</c:formatCode>
                <c:ptCount val="3"/>
                <c:pt idx="0">
                  <c:v>136541.73000000001</c:v>
                </c:pt>
                <c:pt idx="1">
                  <c:v>15900.460000000001</c:v>
                </c:pt>
                <c:pt idx="2">
                  <c:v>253552.35399999999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1B-48B7-847B-ED0548584BB6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Горох</c:v>
                </c:pt>
                <c:pt idx="1">
                  <c:v>Нут</c:v>
                </c:pt>
                <c:pt idx="2">
                  <c:v>Чечевица</c:v>
                </c:pt>
              </c:strCache>
            </c:strRef>
          </c:cat>
          <c:val>
            <c:numRef>
              <c:f>Лист1!$B$5:$D$5</c:f>
              <c:numCache>
                <c:formatCode>#,##0</c:formatCode>
                <c:ptCount val="3"/>
                <c:pt idx="0">
                  <c:v>131178.15</c:v>
                </c:pt>
                <c:pt idx="1">
                  <c:v>6675.5789999999997</c:v>
                </c:pt>
                <c:pt idx="2">
                  <c:v>313131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37B-4927-A48E-D831D381FCE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750836848"/>
        <c:axId val="542519824"/>
      </c:barChart>
      <c:catAx>
        <c:axId val="750836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42519824"/>
        <c:crosses val="autoZero"/>
        <c:auto val="1"/>
        <c:lblAlgn val="ctr"/>
        <c:lblOffset val="100"/>
        <c:noMultiLvlLbl val="0"/>
      </c:catAx>
      <c:valAx>
        <c:axId val="542519824"/>
        <c:scaling>
          <c:orientation val="minMax"/>
        </c:scaling>
        <c:delete val="1"/>
        <c:axPos val="b"/>
        <c:numFmt formatCode="#,##0" sourceLinked="1"/>
        <c:majorTickMark val="none"/>
        <c:minorTickMark val="none"/>
        <c:tickLblPos val="nextTo"/>
        <c:crossAx val="75083684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Лист1!$E$24</c:f>
              <c:strCache>
                <c:ptCount val="1"/>
                <c:pt idx="0">
                  <c:v>Экспорт (тыс тн)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Лист1!$B$25:$B$29</c:f>
              <c:strCache>
                <c:ptCount val="5"/>
                <c:pt idx="0">
                  <c:v>Канада</c:v>
                </c:pt>
                <c:pt idx="1">
                  <c:v>Индия</c:v>
                </c:pt>
                <c:pt idx="2">
                  <c:v>Австралия</c:v>
                </c:pt>
                <c:pt idx="3">
                  <c:v>Турция</c:v>
                </c:pt>
                <c:pt idx="4">
                  <c:v>Казахстан</c:v>
                </c:pt>
              </c:strCache>
            </c:strRef>
          </c:cat>
          <c:val>
            <c:numRef>
              <c:f>Лист1!$E$25:$E$29</c:f>
              <c:numCache>
                <c:formatCode>#,##0.00</c:formatCode>
                <c:ptCount val="5"/>
                <c:pt idx="0">
                  <c:v>1428</c:v>
                </c:pt>
                <c:pt idx="1">
                  <c:v>0</c:v>
                </c:pt>
                <c:pt idx="2">
                  <c:v>324</c:v>
                </c:pt>
                <c:pt idx="3">
                  <c:v>241</c:v>
                </c:pt>
                <c:pt idx="4">
                  <c:v>96.677000000000007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0E-460A-A83C-D0520DF96551}"/>
            </c:ext>
          </c:extLst>
        </c:ser>
        <c:ser>
          <c:idx val="1"/>
          <c:order val="1"/>
          <c:tx>
            <c:strRef>
              <c:f>Лист1!$F$24</c:f>
              <c:strCache>
                <c:ptCount val="1"/>
                <c:pt idx="0">
                  <c:v>Внутренне потребление (тыс тн)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Лист1!$B$25:$B$29</c:f>
              <c:strCache>
                <c:ptCount val="5"/>
                <c:pt idx="0">
                  <c:v>Канада</c:v>
                </c:pt>
                <c:pt idx="1">
                  <c:v>Индия</c:v>
                </c:pt>
                <c:pt idx="2">
                  <c:v>Австралия</c:v>
                </c:pt>
                <c:pt idx="3">
                  <c:v>Турция</c:v>
                </c:pt>
                <c:pt idx="4">
                  <c:v>Казахстан</c:v>
                </c:pt>
              </c:strCache>
            </c:strRef>
          </c:cat>
          <c:val>
            <c:numRef>
              <c:f>Лист1!$F$25:$F$29</c:f>
              <c:numCache>
                <c:formatCode>#,##0.00</c:formatCode>
                <c:ptCount val="5"/>
                <c:pt idx="0">
                  <c:v>216</c:v>
                </c:pt>
                <c:pt idx="1">
                  <c:v>1792</c:v>
                </c:pt>
                <c:pt idx="2">
                  <c:v>14</c:v>
                </c:pt>
                <c:pt idx="3">
                  <c:v>420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0E-460A-A83C-D0520DF965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33207791"/>
        <c:axId val="522167567"/>
      </c:barChart>
      <c:catAx>
        <c:axId val="5332077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22167567"/>
        <c:crosses val="autoZero"/>
        <c:auto val="1"/>
        <c:lblAlgn val="ctr"/>
        <c:lblOffset val="100"/>
        <c:noMultiLvlLbl val="0"/>
      </c:catAx>
      <c:valAx>
        <c:axId val="522167567"/>
        <c:scaling>
          <c:orientation val="minMax"/>
          <c:max val="18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3207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Лист3!$D$1</c:f>
              <c:strCache>
                <c:ptCount val="1"/>
                <c:pt idx="0">
                  <c:v>Убраная площадь, га</c:v>
                </c:pt>
              </c:strCache>
            </c:strRef>
          </c:tx>
          <c:spPr>
            <a:solidFill>
              <a:schemeClr val="accent2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-1.0416666666666666E-2"/>
                  <c:y val="-6.349101602123377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926-4F6B-86DB-4B08E85089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Лист3!$D$2:$D$6</c:f>
              <c:numCache>
                <c:formatCode>#,##0</c:formatCode>
                <c:ptCount val="5"/>
                <c:pt idx="0">
                  <c:v>102045.6</c:v>
                </c:pt>
                <c:pt idx="1">
                  <c:v>330475.5</c:v>
                </c:pt>
                <c:pt idx="2">
                  <c:v>294573.69999999995</c:v>
                </c:pt>
                <c:pt idx="3">
                  <c:v>92304.4</c:v>
                </c:pt>
                <c:pt idx="4" formatCode="#,##0.0">
                  <c:v>49932.9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926-4F6B-86DB-4B08E8508952}"/>
            </c:ext>
          </c:extLst>
        </c:ser>
        <c:ser>
          <c:idx val="1"/>
          <c:order val="1"/>
          <c:tx>
            <c:strRef>
              <c:f>Лист3!$F$1</c:f>
              <c:strCache>
                <c:ptCount val="1"/>
                <c:pt idx="0">
                  <c:v>Производство, тн</c:v>
                </c:pt>
              </c:strCache>
            </c:strRef>
          </c:tx>
          <c:spPr>
            <a:solidFill>
              <a:schemeClr val="accent2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7.2916666666666668E-3"/>
                  <c:y val="0"/>
                </c:manualLayout>
              </c:layout>
              <c:tx>
                <c:rich>
                  <a:bodyPr/>
                  <a:lstStyle/>
                  <a:p>
                    <a:fld id="{ED727923-576B-46BC-AD7F-A8B20AEC9A2E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7926-4F6B-86DB-4B08E85089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Лист3!$F$2:$F$6</c:f>
              <c:numCache>
                <c:formatCode>#,##0</c:formatCode>
                <c:ptCount val="5"/>
                <c:pt idx="0">
                  <c:v>140166.53999999998</c:v>
                </c:pt>
                <c:pt idx="1">
                  <c:v>313131.38</c:v>
                </c:pt>
                <c:pt idx="2">
                  <c:v>253552.35399999999</c:v>
                </c:pt>
                <c:pt idx="3">
                  <c:v>75386.09</c:v>
                </c:pt>
                <c:pt idx="4">
                  <c:v>43940.952000000005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926-4F6B-86DB-4B08E850895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25232815"/>
        <c:axId val="804339711"/>
      </c:barChart>
      <c:catAx>
        <c:axId val="725232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4339711"/>
        <c:crosses val="autoZero"/>
        <c:auto val="1"/>
        <c:lblAlgn val="ctr"/>
        <c:lblOffset val="100"/>
        <c:noMultiLvlLbl val="0"/>
      </c:catAx>
      <c:valAx>
        <c:axId val="804339711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725232815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Лист3!$H$1</c:f>
              <c:strCache>
                <c:ptCount val="1"/>
                <c:pt idx="0">
                  <c:v>Урожайность, ц/га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1"/>
              <c:layout>
                <c:manualLayout>
                  <c:x val="-1.35752688172043E-2"/>
                  <c:y val="-4.55770921024977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A46-47B1-80ED-259495A390E7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7DCB6E5-4F2A-4AF8-B988-33BFED48505F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*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A46-47B1-80ED-259495A39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Лист3!$A$2:$A$6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Лист3!$H$2:$H$6</c:f>
              <c:numCache>
                <c:formatCode>#,##0.0</c:formatCode>
                <c:ptCount val="5"/>
                <c:pt idx="0">
                  <c:v>13.735676991462638</c:v>
                </c:pt>
                <c:pt idx="1">
                  <c:v>9.4751768285394835</c:v>
                </c:pt>
                <c:pt idx="2">
                  <c:v>8.6074335217298774</c:v>
                </c:pt>
                <c:pt idx="3">
                  <c:v>8.1671177105316755</c:v>
                </c:pt>
                <c:pt idx="4" formatCode="General">
                  <c:v>8.8000000000000007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A46-47B1-80ED-259495A390E7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17154623"/>
        <c:axId val="804394207"/>
      </c:lineChart>
      <c:catAx>
        <c:axId val="717154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4394207"/>
        <c:crosses val="autoZero"/>
        <c:auto val="1"/>
        <c:lblAlgn val="ctr"/>
        <c:lblOffset val="100"/>
        <c:noMultiLvlLbl val="0"/>
      </c:catAx>
      <c:valAx>
        <c:axId val="804394207"/>
        <c:scaling>
          <c:orientation val="minMax"/>
          <c:max val="14"/>
          <c:min val="8"/>
        </c:scaling>
        <c:delete val="1"/>
        <c:axPos val="l"/>
        <c:numFmt formatCode="#,##0.0" sourceLinked="1"/>
        <c:majorTickMark val="none"/>
        <c:minorTickMark val="none"/>
        <c:tickLblPos val="nextTo"/>
        <c:crossAx val="717154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Экспорт!$C$10</c:f>
              <c:strCache>
                <c:ptCount val="1"/>
                <c:pt idx="0">
                  <c:v>Экспорт, тн</c:v>
                </c:pt>
              </c:strCache>
            </c:strRef>
          </c:tx>
          <c:spPr>
            <a:ln w="28575" cap="rnd">
              <a:solidFill>
                <a:schemeClr val="accent2">
                  <a:tint val="77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Экспорт!$B$11:$B$14</c:f>
              <c:strCache>
                <c:ptCount val="4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  <c:pt idx="3">
                  <c:v>2019-2020</c:v>
                </c:pt>
              </c:strCache>
            </c:strRef>
          </c:cat>
          <c:val>
            <c:numRef>
              <c:f>Экспорт!$C$11:$C$14</c:f>
              <c:numCache>
                <c:formatCode>#,##0</c:formatCode>
                <c:ptCount val="4"/>
                <c:pt idx="0">
                  <c:v>103799</c:v>
                </c:pt>
                <c:pt idx="1">
                  <c:v>154010</c:v>
                </c:pt>
                <c:pt idx="2">
                  <c:v>139496</c:v>
                </c:pt>
                <c:pt idx="3">
                  <c:v>96677.087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E67-4A88-84C0-42216B565FD9}"/>
            </c:ext>
          </c:extLst>
        </c:ser>
        <c:ser>
          <c:idx val="1"/>
          <c:order val="1"/>
          <c:tx>
            <c:strRef>
              <c:f>Экспорт!$D$10</c:f>
              <c:strCache>
                <c:ptCount val="1"/>
                <c:pt idx="0">
                  <c:v>Экспорт, тыс USD</c:v>
                </c:pt>
              </c:strCache>
            </c:strRef>
          </c:tx>
          <c:spPr>
            <a:ln w="28575" cap="rnd">
              <a:solidFill>
                <a:schemeClr val="accent2">
                  <a:shade val="76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Экспорт!$B$11:$B$14</c:f>
              <c:strCache>
                <c:ptCount val="4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  <c:pt idx="3">
                  <c:v>2019-2020</c:v>
                </c:pt>
              </c:strCache>
            </c:strRef>
          </c:cat>
          <c:val>
            <c:numRef>
              <c:f>Экспорт!$D$11:$D$14</c:f>
              <c:numCache>
                <c:formatCode>#,##0</c:formatCode>
                <c:ptCount val="4"/>
                <c:pt idx="0">
                  <c:v>51708</c:v>
                </c:pt>
                <c:pt idx="1">
                  <c:v>54403</c:v>
                </c:pt>
                <c:pt idx="2">
                  <c:v>40376</c:v>
                </c:pt>
                <c:pt idx="3">
                  <c:v>27391.361440000004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E67-4A88-84C0-42216B565FD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38375424"/>
        <c:axId val="1095213040"/>
      </c:lineChart>
      <c:catAx>
        <c:axId val="123837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95213040"/>
        <c:crosses val="autoZero"/>
        <c:auto val="1"/>
        <c:lblAlgn val="ctr"/>
        <c:lblOffset val="100"/>
        <c:noMultiLvlLbl val="0"/>
      </c:catAx>
      <c:valAx>
        <c:axId val="1095213040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238375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[Экспорт.xlsx]Чечевица график 1718!Сводная таблица4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18079094152807273"/>
              <c:y val="-0.1065246189298441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.2552342703925734"/>
              <c:y val="-7.1016412619896122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2.924559348248237E-2"/>
              <c:y val="-0.1171769410267407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9.6297763266864692E-2"/>
                  <c:h val="7.9999988816312956E-2"/>
                </c:manualLayout>
              </c15:layout>
            </c:ext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3.9880354748839546E-2"/>
              <c:y val="-0.1278295427158130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491344665017818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2.9245593482482322E-2"/>
              <c:y val="-0.1349311839778026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5.3173806331785643E-3"/>
              <c:y val="-0.12072790145382339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384820046087974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136262601918337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1.3293451582946581E-2"/>
              <c:y val="-0.1491344665017818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3.7221664432250341E-2"/>
              <c:y val="-8.877051577487014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5078090130857834E-2"/>
              <c:y val="-0.1065246189298441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2.6586903165893065E-2"/>
              <c:y val="-0.1455836458707870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3054161080625752E-2"/>
              <c:y val="-6.39147713579064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3054161080625752E-2"/>
              <c:y val="-6.39147713579064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5078090130857834E-2"/>
              <c:y val="-0.1065246189298441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2.6586903165893065E-2"/>
              <c:y val="-0.1455836458707870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3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3054161080625752E-2"/>
              <c:y val="-6.391477135790647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8.5078090130857834E-2"/>
              <c:y val="-0.1065246189298441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2.6586903165893065E-2"/>
              <c:y val="-0.1455836458707870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'Чечевица график 1718'!$B$3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rgbClr val="FF33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51-46AF-80C3-1113B261FA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51-46AF-80C3-1113B261FA31}"/>
              </c:ext>
            </c:extLst>
          </c:dPt>
          <c:dPt>
            <c:idx val="2"/>
            <c:bubble3D val="0"/>
            <c:spPr>
              <a:solidFill>
                <a:srgbClr val="51C3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51-46AF-80C3-1113B261FA3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51-46AF-80C3-1113B261FA3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751-46AF-80C3-1113B261FA31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2751-46AF-80C3-1113B261FA31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2751-46AF-80C3-1113B261FA31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2751-46AF-80C3-1113B261FA31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2751-46AF-80C3-1113B261FA31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2751-46AF-80C3-1113B261FA31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2751-46AF-80C3-1113B261FA31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2751-46AF-80C3-1113B261FA31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2751-46AF-80C3-1113B261FA31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2751-46AF-80C3-1113B261FA31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2751-46AF-80C3-1113B261FA31}"/>
              </c:ext>
            </c:extLst>
          </c:dPt>
          <c:dLbls>
            <c:dLbl>
              <c:idx val="1"/>
              <c:layout>
                <c:manualLayout>
                  <c:x val="-4.6221128608923925E-2"/>
                  <c:y val="-0.1088428603538987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751-46AF-80C3-1113B261FA31}"/>
                </c:ext>
              </c:extLst>
            </c:dLbl>
            <c:dLbl>
              <c:idx val="2"/>
              <c:layout>
                <c:manualLayout>
                  <c:x val="-3.0717519685039333E-2"/>
                  <c:y val="-0.1285353723431791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751-46AF-80C3-1113B261FA31}"/>
                </c:ext>
              </c:extLst>
            </c:dLbl>
            <c:dLbl>
              <c:idx val="3"/>
              <c:layout>
                <c:manualLayout>
                  <c:x val="1.6955380577427057E-3"/>
                  <c:y val="-0.1389574210631257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751-46AF-80C3-1113B261FA31}"/>
                </c:ext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751-46AF-80C3-1113B261FA31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751-46AF-80C3-1113B261FA31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751-46AF-80C3-1113B261FA31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751-46AF-80C3-1113B261FA31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751-46AF-80C3-1113B261FA31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2751-46AF-80C3-1113B261FA31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2751-46AF-80C3-1113B261FA31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2751-46AF-80C3-1113B261FA31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2751-46AF-80C3-1113B261FA31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2751-46AF-80C3-1113B261FA31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2751-46AF-80C3-1113B261FA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'Чечевица график 1718'!$A$4:$A$19</c:f>
              <c:strCache>
                <c:ptCount val="15"/>
                <c:pt idx="0">
                  <c:v>TURKEY</c:v>
                </c:pt>
                <c:pt idx="1">
                  <c:v>IRAN</c:v>
                </c:pt>
                <c:pt idx="2">
                  <c:v>AFGHANISTAN</c:v>
                </c:pt>
                <c:pt idx="3">
                  <c:v>AZERBAIJAN</c:v>
                </c:pt>
                <c:pt idx="4">
                  <c:v>UAE</c:v>
                </c:pt>
                <c:pt idx="5">
                  <c:v>POLAND</c:v>
                </c:pt>
                <c:pt idx="6">
                  <c:v>ITALY</c:v>
                </c:pt>
                <c:pt idx="7">
                  <c:v>TAJIKISTAN</c:v>
                </c:pt>
                <c:pt idx="8">
                  <c:v>FRANCE</c:v>
                </c:pt>
                <c:pt idx="9">
                  <c:v>SLOVENIA</c:v>
                </c:pt>
                <c:pt idx="10">
                  <c:v>NETHERLANDS</c:v>
                </c:pt>
                <c:pt idx="11">
                  <c:v>UZBEKISTAN</c:v>
                </c:pt>
                <c:pt idx="12">
                  <c:v>MONGOLIA</c:v>
                </c:pt>
                <c:pt idx="13">
                  <c:v>LITHUANIA</c:v>
                </c:pt>
                <c:pt idx="14">
                  <c:v>GERMANY</c:v>
                </c:pt>
              </c:strCache>
            </c:strRef>
          </c:cat>
          <c:val>
            <c:numRef>
              <c:f>'Чечевица график 1718'!$B$4:$B$19</c:f>
              <c:numCache>
                <c:formatCode>#,##0</c:formatCode>
                <c:ptCount val="15"/>
                <c:pt idx="0">
                  <c:v>137346.1618</c:v>
                </c:pt>
                <c:pt idx="1">
                  <c:v>7713.6560000000009</c:v>
                </c:pt>
                <c:pt idx="2">
                  <c:v>5005.4249999999993</c:v>
                </c:pt>
                <c:pt idx="3">
                  <c:v>2048.8000000000002</c:v>
                </c:pt>
                <c:pt idx="4">
                  <c:v>730</c:v>
                </c:pt>
                <c:pt idx="5">
                  <c:v>436</c:v>
                </c:pt>
                <c:pt idx="6">
                  <c:v>284</c:v>
                </c:pt>
                <c:pt idx="7">
                  <c:v>198</c:v>
                </c:pt>
                <c:pt idx="8">
                  <c:v>68</c:v>
                </c:pt>
                <c:pt idx="9">
                  <c:v>44</c:v>
                </c:pt>
                <c:pt idx="10">
                  <c:v>42</c:v>
                </c:pt>
                <c:pt idx="11">
                  <c:v>41</c:v>
                </c:pt>
                <c:pt idx="12">
                  <c:v>30</c:v>
                </c:pt>
                <c:pt idx="13">
                  <c:v>21</c:v>
                </c:pt>
                <c:pt idx="1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2751-46AF-80C3-1113B261FA31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314072331632321"/>
          <c:y val="6.5577358326095139E-2"/>
          <c:w val="0.25361395634958156"/>
          <c:h val="0.8433713532431591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[Экспорт.xlsx]Чечевица график 1819!Сводная таблица5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7155904847552754E-3"/>
              <c:y val="-0.1363840094411872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2440314362797528E-2"/>
              <c:y val="-0.107671586400937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1788976211888189E-2"/>
              <c:y val="-2.871242304024995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7.0733857271329135E-3"/>
              <c:y val="-7.1781057600624892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4311809695105508E-3"/>
              <c:y val="-6.5798542690192856E-1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3.3009133393286927E-2"/>
              <c:y val="2.51233701602185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3.3009133393286927E-2"/>
              <c:y val="2.51233701602185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4311809695105508E-3"/>
              <c:y val="-6.5798542690192856E-1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7.0733857271329135E-3"/>
              <c:y val="-7.1781057600624892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1788976211888189E-2"/>
              <c:y val="-2.871242304024995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2440314362797528E-2"/>
              <c:y val="-0.107671586400937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7155904847552754E-3"/>
              <c:y val="-0.1363840094411872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3.3009133393286927E-2"/>
              <c:y val="2.512337016021858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9.4311809695105508E-3"/>
              <c:y val="-6.5798542690192856E-17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7.0733857271329135E-3"/>
              <c:y val="-7.1781057600624892E-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1788976211888189E-2"/>
              <c:y val="-2.8712423040249957E-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2440314362797528E-2"/>
              <c:y val="-0.107671586400937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4.7155904847552754E-3"/>
              <c:y val="-0.13638400944118728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'Чечевица график 1819'!$B$3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rgbClr val="FF33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33C-44B2-BCB7-5617CE6BFF62}"/>
              </c:ext>
            </c:extLst>
          </c:dPt>
          <c:dPt>
            <c:idx val="1"/>
            <c:bubble3D val="0"/>
            <c:spPr>
              <a:solidFill>
                <a:srgbClr val="51C3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33C-44B2-BCB7-5617CE6BFF62}"/>
              </c:ext>
            </c:extLst>
          </c:dPt>
          <c:dPt>
            <c:idx val="2"/>
            <c:bubble3D val="0"/>
            <c:spPr>
              <a:solidFill>
                <a:srgbClr val="63A53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33C-44B2-BCB7-5617CE6BFF62}"/>
              </c:ext>
            </c:extLst>
          </c:dPt>
          <c:dPt>
            <c:idx val="3"/>
            <c:bubble3D val="0"/>
            <c:spPr>
              <a:solidFill>
                <a:srgbClr val="9933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33C-44B2-BCB7-5617CE6BFF62}"/>
              </c:ext>
            </c:extLst>
          </c:dPt>
          <c:dPt>
            <c:idx val="4"/>
            <c:bubble3D val="0"/>
            <c:spPr>
              <a:solidFill>
                <a:srgbClr val="FF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33C-44B2-BCB7-5617CE6BFF62}"/>
              </c:ext>
            </c:extLst>
          </c:dPt>
          <c:dPt>
            <c:idx val="5"/>
            <c:bubble3D val="0"/>
            <c:spPr>
              <a:solidFill>
                <a:srgbClr val="FFFF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33C-44B2-BCB7-5617CE6BFF6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33C-44B2-BCB7-5617CE6BFF62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433C-44B2-BCB7-5617CE6BFF62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433C-44B2-BCB7-5617CE6BFF62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433C-44B2-BCB7-5617CE6BFF62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433C-44B2-BCB7-5617CE6BFF62}"/>
              </c:ext>
            </c:extLst>
          </c:dPt>
          <c:dPt>
            <c:idx val="11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433C-44B2-BCB7-5617CE6BFF62}"/>
              </c:ext>
            </c:extLst>
          </c:dPt>
          <c:dPt>
            <c:idx val="12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9-433C-44B2-BCB7-5617CE6BFF62}"/>
              </c:ext>
            </c:extLst>
          </c:dPt>
          <c:dPt>
            <c:idx val="13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B-433C-44B2-BCB7-5617CE6BFF62}"/>
              </c:ext>
            </c:extLst>
          </c:dPt>
          <c:dPt>
            <c:idx val="14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D-433C-44B2-BCB7-5617CE6BFF62}"/>
              </c:ext>
            </c:extLst>
          </c:dPt>
          <c:dPt>
            <c:idx val="15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F-433C-44B2-BCB7-5617CE6BFF62}"/>
              </c:ext>
            </c:extLst>
          </c:dPt>
          <c:dPt>
            <c:idx val="16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1-433C-44B2-BCB7-5617CE6BFF62}"/>
              </c:ext>
            </c:extLst>
          </c:dPt>
          <c:dPt>
            <c:idx val="17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23-433C-44B2-BCB7-5617CE6BFF62}"/>
              </c:ext>
            </c:extLst>
          </c:dPt>
          <c:dLbls>
            <c:dLbl>
              <c:idx val="3"/>
              <c:layout>
                <c:manualLayout>
                  <c:x val="-4.2400724788337826E-2"/>
                  <c:y val="-9.080895700030128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33C-44B2-BCB7-5617CE6BFF62}"/>
                </c:ext>
              </c:extLst>
            </c:dLbl>
            <c:dLbl>
              <c:idx val="4"/>
              <c:layout>
                <c:manualLayout>
                  <c:x val="-2.1200362394168948E-2"/>
                  <c:y val="-0.1114473563185515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33C-44B2-BCB7-5617CE6BFF62}"/>
                </c:ext>
              </c:extLst>
            </c:dLbl>
            <c:dLbl>
              <c:idx val="5"/>
              <c:layout>
                <c:manualLayout>
                  <c:x val="1.927305672197174E-3"/>
                  <c:y val="-0.1320857556368018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33C-44B2-BCB7-5617CE6BFF62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433C-44B2-BCB7-5617CE6BFF62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433C-44B2-BCB7-5617CE6BFF62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433C-44B2-BCB7-5617CE6BFF62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433C-44B2-BCB7-5617CE6BFF62}"/>
                </c:ext>
              </c:extLst>
            </c:dLbl>
            <c:dLbl>
              <c:idx val="1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5-433C-44B2-BCB7-5617CE6BFF62}"/>
                </c:ext>
              </c:extLst>
            </c:dLbl>
            <c:dLbl>
              <c:idx val="1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7-433C-44B2-BCB7-5617CE6BFF62}"/>
                </c:ext>
              </c:extLst>
            </c:dLbl>
            <c:dLbl>
              <c:idx val="1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9-433C-44B2-BCB7-5617CE6BFF62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B-433C-44B2-BCB7-5617CE6BFF62}"/>
                </c:ext>
              </c:extLst>
            </c:dLbl>
            <c:dLbl>
              <c:idx val="14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D-433C-44B2-BCB7-5617CE6BFF62}"/>
                </c:ext>
              </c:extLst>
            </c:dLbl>
            <c:dLbl>
              <c:idx val="1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F-433C-44B2-BCB7-5617CE6BFF62}"/>
                </c:ext>
              </c:extLst>
            </c:dLbl>
            <c:dLbl>
              <c:idx val="1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1-433C-44B2-BCB7-5617CE6BFF62}"/>
                </c:ext>
              </c:extLst>
            </c:dLbl>
            <c:dLbl>
              <c:idx val="1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23-433C-44B2-BCB7-5617CE6BFF6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'Чечевица график 1819'!$A$4:$A$22</c:f>
              <c:strCache>
                <c:ptCount val="18"/>
                <c:pt idx="0">
                  <c:v>TURKEY</c:v>
                </c:pt>
                <c:pt idx="1">
                  <c:v>AFGHANISTAN</c:v>
                </c:pt>
                <c:pt idx="2">
                  <c:v>IRAN</c:v>
                </c:pt>
                <c:pt idx="3">
                  <c:v>UAE</c:v>
                </c:pt>
                <c:pt idx="4">
                  <c:v>AZERBAIJAN</c:v>
                </c:pt>
                <c:pt idx="5">
                  <c:v>BANGLADESH</c:v>
                </c:pt>
                <c:pt idx="6">
                  <c:v>TURKMENISTAN</c:v>
                </c:pt>
                <c:pt idx="7">
                  <c:v>POLAND</c:v>
                </c:pt>
                <c:pt idx="8">
                  <c:v>PAKISTAN</c:v>
                </c:pt>
                <c:pt idx="9">
                  <c:v>ITALY</c:v>
                </c:pt>
                <c:pt idx="10">
                  <c:v>TAJIKISTAN</c:v>
                </c:pt>
                <c:pt idx="11">
                  <c:v>UZBEKISTAN</c:v>
                </c:pt>
                <c:pt idx="12">
                  <c:v>NETHERLANDS</c:v>
                </c:pt>
                <c:pt idx="13">
                  <c:v>UKRAINE</c:v>
                </c:pt>
                <c:pt idx="14">
                  <c:v>SENEGAL</c:v>
                </c:pt>
                <c:pt idx="15">
                  <c:v>IRAQ</c:v>
                </c:pt>
                <c:pt idx="16">
                  <c:v>GERMANY</c:v>
                </c:pt>
                <c:pt idx="17">
                  <c:v>ROMANIA</c:v>
                </c:pt>
              </c:strCache>
            </c:strRef>
          </c:cat>
          <c:val>
            <c:numRef>
              <c:f>'Чечевица график 1819'!$B$4:$B$22</c:f>
              <c:numCache>
                <c:formatCode>#,##0</c:formatCode>
                <c:ptCount val="18"/>
                <c:pt idx="0">
                  <c:v>104792.18115000002</c:v>
                </c:pt>
                <c:pt idx="1">
                  <c:v>8967.7000000000007</c:v>
                </c:pt>
                <c:pt idx="2">
                  <c:v>8091.268</c:v>
                </c:pt>
                <c:pt idx="3">
                  <c:v>6217.0519999999997</c:v>
                </c:pt>
                <c:pt idx="4">
                  <c:v>4823.1560000000009</c:v>
                </c:pt>
                <c:pt idx="5">
                  <c:v>3648.1089999999999</c:v>
                </c:pt>
                <c:pt idx="6">
                  <c:v>847</c:v>
                </c:pt>
                <c:pt idx="7">
                  <c:v>546.29999999999995</c:v>
                </c:pt>
                <c:pt idx="8">
                  <c:v>475</c:v>
                </c:pt>
                <c:pt idx="9">
                  <c:v>315</c:v>
                </c:pt>
                <c:pt idx="10">
                  <c:v>196</c:v>
                </c:pt>
                <c:pt idx="11">
                  <c:v>192</c:v>
                </c:pt>
                <c:pt idx="12">
                  <c:v>147</c:v>
                </c:pt>
                <c:pt idx="13">
                  <c:v>107</c:v>
                </c:pt>
                <c:pt idx="14">
                  <c:v>65.2</c:v>
                </c:pt>
                <c:pt idx="15">
                  <c:v>22.5</c:v>
                </c:pt>
                <c:pt idx="16">
                  <c:v>22</c:v>
                </c:pt>
                <c:pt idx="17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24-433C-44B2-BCB7-5617CE6BFF6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7932850849304429"/>
          <c:y val="0.13833935313731296"/>
          <c:w val="0.31758629470478134"/>
          <c:h val="0.7422020626403997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33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1FF-4C76-B3BE-5BD44C24859A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1FF-4C76-B3BE-5BD44C24859A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1FF-4C76-B3BE-5BD44C24859A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1FF-4C76-B3BE-5BD44C24859A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01FF-4C76-B3BE-5BD44C24859A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01FF-4C76-B3BE-5BD44C24859A}"/>
              </c:ext>
            </c:extLst>
          </c:dPt>
          <c:dPt>
            <c:idx val="6"/>
            <c:bubble3D val="0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01FF-4C76-B3BE-5BD44C24859A}"/>
              </c:ext>
            </c:extLst>
          </c:dPt>
          <c:dPt>
            <c:idx val="7"/>
            <c:bubble3D val="0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01FF-4C76-B3BE-5BD44C24859A}"/>
              </c:ext>
            </c:extLst>
          </c:dPt>
          <c:dPt>
            <c:idx val="8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01FF-4C76-B3BE-5BD44C24859A}"/>
              </c:ext>
            </c:extLst>
          </c:dPt>
          <c:dLbls>
            <c:dLbl>
              <c:idx val="3"/>
              <c:layout>
                <c:manualLayout>
                  <c:x val="-1.927305672197174E-3"/>
                  <c:y val="-1.74610769222308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FF-4C76-B3BE-5BD44C24859A}"/>
                </c:ext>
              </c:extLst>
            </c:dLbl>
            <c:dLbl>
              <c:idx val="4"/>
              <c:layout>
                <c:manualLayout>
                  <c:x val="-1.9273056721971387E-3"/>
                  <c:y val="-4.190658461335403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1FF-4C76-B3BE-5BD44C24859A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01FF-4C76-B3BE-5BD44C24859A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01FF-4C76-B3BE-5BD44C24859A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01FF-4C76-B3BE-5BD44C24859A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01FF-4C76-B3BE-5BD44C24859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Чечевица!$I$2:$I$10</c:f>
              <c:strCache>
                <c:ptCount val="9"/>
                <c:pt idx="0">
                  <c:v>ТУРЦИЯ</c:v>
                </c:pt>
                <c:pt idx="1">
                  <c:v>ИРАН, ИСЛАМСКАЯ РЕСПУБЛИКА</c:v>
                </c:pt>
                <c:pt idx="2">
                  <c:v>АФГАНИСТАН</c:v>
                </c:pt>
                <c:pt idx="3">
                  <c:v>ОБЪЕДИНЕННЫЕ АРАБСКИЕ ЭМИРАТЫ</c:v>
                </c:pt>
                <c:pt idx="4">
                  <c:v>АЗЕРБАЙДЖАН</c:v>
                </c:pt>
                <c:pt idx="5">
                  <c:v>УКРАИНА</c:v>
                </c:pt>
                <c:pt idx="6">
                  <c:v>ТУРКМЕНИЯ</c:v>
                </c:pt>
                <c:pt idx="7">
                  <c:v>МАРОККО</c:v>
                </c:pt>
                <c:pt idx="8">
                  <c:v>ИТАЛИЯ</c:v>
                </c:pt>
              </c:strCache>
            </c:strRef>
          </c:cat>
          <c:val>
            <c:numRef>
              <c:f>Чечевица!$L$2:$L$10</c:f>
              <c:numCache>
                <c:formatCode>0%</c:formatCode>
                <c:ptCount val="9"/>
                <c:pt idx="0">
                  <c:v>0.70773195721132975</c:v>
                </c:pt>
                <c:pt idx="1">
                  <c:v>0.13641691541657641</c:v>
                </c:pt>
                <c:pt idx="2">
                  <c:v>4.5983946537404466E-2</c:v>
                </c:pt>
                <c:pt idx="3">
                  <c:v>3.662708620916557E-2</c:v>
                </c:pt>
                <c:pt idx="4">
                  <c:v>2.4440124059592325E-2</c:v>
                </c:pt>
                <c:pt idx="5">
                  <c:v>1.1660001712711929E-2</c:v>
                </c:pt>
                <c:pt idx="6">
                  <c:v>9.4334658635297931E-3</c:v>
                </c:pt>
                <c:pt idx="7">
                  <c:v>7.0378620323965696E-3</c:v>
                </c:pt>
                <c:pt idx="8">
                  <c:v>5.8235101767185023E-3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01FF-4C76-B3BE-5BD44C24859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181018011961438"/>
          <c:y val="0.26274576122046051"/>
          <c:w val="0.3160426192539354"/>
          <c:h val="0.6351503852436026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Чечевица!$A$7:$A$56</c:f>
              <c:numCache>
                <c:formatCode>m/d/yyyy</c:formatCode>
                <c:ptCount val="50"/>
                <c:pt idx="0">
                  <c:v>42551</c:v>
                </c:pt>
                <c:pt idx="1">
                  <c:v>42582</c:v>
                </c:pt>
                <c:pt idx="2">
                  <c:v>42613</c:v>
                </c:pt>
                <c:pt idx="3">
                  <c:v>42643</c:v>
                </c:pt>
                <c:pt idx="4">
                  <c:v>42674</c:v>
                </c:pt>
                <c:pt idx="5">
                  <c:v>42704</c:v>
                </c:pt>
                <c:pt idx="6">
                  <c:v>42735</c:v>
                </c:pt>
                <c:pt idx="7">
                  <c:v>42766</c:v>
                </c:pt>
                <c:pt idx="8">
                  <c:v>42794</c:v>
                </c:pt>
                <c:pt idx="9">
                  <c:v>42825</c:v>
                </c:pt>
                <c:pt idx="10">
                  <c:v>42855</c:v>
                </c:pt>
                <c:pt idx="11">
                  <c:v>42886</c:v>
                </c:pt>
                <c:pt idx="12">
                  <c:v>42916</c:v>
                </c:pt>
                <c:pt idx="13">
                  <c:v>42947</c:v>
                </c:pt>
                <c:pt idx="14">
                  <c:v>42978</c:v>
                </c:pt>
                <c:pt idx="15">
                  <c:v>43008</c:v>
                </c:pt>
                <c:pt idx="16">
                  <c:v>43039</c:v>
                </c:pt>
                <c:pt idx="17">
                  <c:v>43069</c:v>
                </c:pt>
                <c:pt idx="18">
                  <c:v>43100</c:v>
                </c:pt>
                <c:pt idx="19">
                  <c:v>43131</c:v>
                </c:pt>
                <c:pt idx="20">
                  <c:v>43159</c:v>
                </c:pt>
                <c:pt idx="21">
                  <c:v>43190</c:v>
                </c:pt>
                <c:pt idx="22">
                  <c:v>43220</c:v>
                </c:pt>
                <c:pt idx="23">
                  <c:v>43251</c:v>
                </c:pt>
                <c:pt idx="24">
                  <c:v>43281</c:v>
                </c:pt>
                <c:pt idx="25">
                  <c:v>43312</c:v>
                </c:pt>
                <c:pt idx="26">
                  <c:v>43343</c:v>
                </c:pt>
                <c:pt idx="27">
                  <c:v>43373</c:v>
                </c:pt>
                <c:pt idx="28">
                  <c:v>43404</c:v>
                </c:pt>
                <c:pt idx="29">
                  <c:v>43434</c:v>
                </c:pt>
                <c:pt idx="30">
                  <c:v>43465</c:v>
                </c:pt>
                <c:pt idx="31">
                  <c:v>43496</c:v>
                </c:pt>
                <c:pt idx="32">
                  <c:v>43524</c:v>
                </c:pt>
                <c:pt idx="33">
                  <c:v>43555</c:v>
                </c:pt>
                <c:pt idx="34">
                  <c:v>43585</c:v>
                </c:pt>
                <c:pt idx="35">
                  <c:v>43616</c:v>
                </c:pt>
                <c:pt idx="36">
                  <c:v>43646</c:v>
                </c:pt>
                <c:pt idx="37">
                  <c:v>43677</c:v>
                </c:pt>
                <c:pt idx="38">
                  <c:v>43708</c:v>
                </c:pt>
                <c:pt idx="39">
                  <c:v>43738</c:v>
                </c:pt>
                <c:pt idx="40">
                  <c:v>43769</c:v>
                </c:pt>
                <c:pt idx="41">
                  <c:v>43799</c:v>
                </c:pt>
                <c:pt idx="42">
                  <c:v>43830</c:v>
                </c:pt>
                <c:pt idx="43">
                  <c:v>43861</c:v>
                </c:pt>
                <c:pt idx="44">
                  <c:v>43890</c:v>
                </c:pt>
                <c:pt idx="45">
                  <c:v>43921</c:v>
                </c:pt>
                <c:pt idx="46">
                  <c:v>43951</c:v>
                </c:pt>
                <c:pt idx="47">
                  <c:v>43982</c:v>
                </c:pt>
                <c:pt idx="48">
                  <c:v>44012</c:v>
                </c:pt>
                <c:pt idx="49">
                  <c:v>44043</c:v>
                </c:pt>
              </c:numCache>
            </c:numRef>
          </c:xVal>
          <c:yVal>
            <c:numRef>
              <c:f>Чечевица!$C$7:$C$56</c:f>
              <c:numCache>
                <c:formatCode>#,##0</c:formatCode>
                <c:ptCount val="50"/>
                <c:pt idx="0">
                  <c:v>795.24428172119201</c:v>
                </c:pt>
                <c:pt idx="1">
                  <c:v>718.47565056493841</c:v>
                </c:pt>
                <c:pt idx="2">
                  <c:v>535.41199165387184</c:v>
                </c:pt>
                <c:pt idx="3">
                  <c:v>523.60143301444828</c:v>
                </c:pt>
                <c:pt idx="4">
                  <c:v>533.44356521396799</c:v>
                </c:pt>
                <c:pt idx="5">
                  <c:v>543.2856974134877</c:v>
                </c:pt>
                <c:pt idx="6">
                  <c:v>620.0543285697413</c:v>
                </c:pt>
                <c:pt idx="7">
                  <c:v>574.78052045195068</c:v>
                </c:pt>
                <c:pt idx="8">
                  <c:v>620.0543285697413</c:v>
                </c:pt>
                <c:pt idx="9">
                  <c:v>629.89646076926101</c:v>
                </c:pt>
                <c:pt idx="10">
                  <c:v>586.59107909137435</c:v>
                </c:pt>
                <c:pt idx="11">
                  <c:v>598.40163773079803</c:v>
                </c:pt>
                <c:pt idx="12">
                  <c:v>564.93838825243097</c:v>
                </c:pt>
                <c:pt idx="13">
                  <c:v>555.09625605291126</c:v>
                </c:pt>
                <c:pt idx="14">
                  <c:v>509.82244793512064</c:v>
                </c:pt>
                <c:pt idx="15">
                  <c:v>509.82244793512064</c:v>
                </c:pt>
                <c:pt idx="16">
                  <c:v>549.19097673319948</c:v>
                </c:pt>
                <c:pt idx="17">
                  <c:v>529.50671233416006</c:v>
                </c:pt>
                <c:pt idx="18">
                  <c:v>543.2856974134877</c:v>
                </c:pt>
                <c:pt idx="19">
                  <c:v>435.02224321877094</c:v>
                </c:pt>
                <c:pt idx="20">
                  <c:v>541.31727097358373</c:v>
                </c:pt>
                <c:pt idx="21">
                  <c:v>462.58021337742611</c:v>
                </c:pt>
                <c:pt idx="22">
                  <c:v>417.30640525963543</c:v>
                </c:pt>
                <c:pt idx="23">
                  <c:v>435.02224321877094</c:v>
                </c:pt>
                <c:pt idx="24">
                  <c:v>405.49584662021181</c:v>
                </c:pt>
                <c:pt idx="25">
                  <c:v>379.90630290146061</c:v>
                </c:pt>
                <c:pt idx="26">
                  <c:v>354.31675918270935</c:v>
                </c:pt>
                <c:pt idx="27">
                  <c:v>452.73808117790639</c:v>
                </c:pt>
                <c:pt idx="28">
                  <c:v>438.95909609857881</c:v>
                </c:pt>
                <c:pt idx="29">
                  <c:v>358.25361206251722</c:v>
                </c:pt>
                <c:pt idx="30">
                  <c:v>314.94823038463051</c:v>
                </c:pt>
                <c:pt idx="31">
                  <c:v>318.88508326443838</c:v>
                </c:pt>
                <c:pt idx="32">
                  <c:v>303.13767174520689</c:v>
                </c:pt>
                <c:pt idx="33">
                  <c:v>346.4430534230936</c:v>
                </c:pt>
                <c:pt idx="34">
                  <c:v>314.94823038463051</c:v>
                </c:pt>
                <c:pt idx="35">
                  <c:v>261.80071650722414</c:v>
                </c:pt>
                <c:pt idx="36">
                  <c:v>269.67442226683988</c:v>
                </c:pt>
                <c:pt idx="37">
                  <c:v>261.80071650722414</c:v>
                </c:pt>
                <c:pt idx="38">
                  <c:v>263.76914294712805</c:v>
                </c:pt>
                <c:pt idx="39">
                  <c:v>295.26396598559114</c:v>
                </c:pt>
                <c:pt idx="40">
                  <c:v>342.50620054328567</c:v>
                </c:pt>
                <c:pt idx="41">
                  <c:v>293.29553954568718</c:v>
                </c:pt>
                <c:pt idx="42">
                  <c:v>291.32711310578327</c:v>
                </c:pt>
                <c:pt idx="43">
                  <c:v>381.87472934136451</c:v>
                </c:pt>
                <c:pt idx="44">
                  <c:v>346.4430534230936</c:v>
                </c:pt>
                <c:pt idx="45">
                  <c:v>417.30640525963543</c:v>
                </c:pt>
                <c:pt idx="46">
                  <c:v>287.39026022597534</c:v>
                </c:pt>
                <c:pt idx="47">
                  <c:v>307.07452462501476</c:v>
                </c:pt>
                <c:pt idx="48">
                  <c:v>299.20081886539901</c:v>
                </c:pt>
                <c:pt idx="49">
                  <c:v>316.91665682453447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2BE-41AA-83DB-E4E9D0E9C4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2294319"/>
        <c:axId val="2091999391"/>
      </c:scatterChart>
      <c:valAx>
        <c:axId val="282294319"/>
        <c:scaling>
          <c:orientation val="minMax"/>
        </c:scaling>
        <c:delete val="0"/>
        <c:axPos val="b"/>
        <c:numFmt formatCode="m/d/yy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91999391"/>
        <c:crosses val="autoZero"/>
        <c:crossBetween val="midCat"/>
      </c:valAx>
      <c:valAx>
        <c:axId val="2091999391"/>
        <c:scaling>
          <c:orientation val="minMax"/>
          <c:max val="800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82294319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Лист2!$D$1</c:f>
              <c:strCache>
                <c:ptCount val="1"/>
                <c:pt idx="0">
                  <c:v>Убранная площадь, гa</c:v>
                </c:pt>
              </c:strCache>
            </c:strRef>
          </c:tx>
          <c:spPr>
            <a:solidFill>
              <a:schemeClr val="accent6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fld id="{96D0215C-1E2C-4D09-98DE-1974A2B9AA07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584-4E4C-809A-DF3E3F40E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Лист2!$D$2:$D$6</c:f>
              <c:numCache>
                <c:formatCode>#,##0</c:formatCode>
                <c:ptCount val="5"/>
                <c:pt idx="0">
                  <c:v>60558</c:v>
                </c:pt>
                <c:pt idx="1">
                  <c:v>100672.10999999999</c:v>
                </c:pt>
                <c:pt idx="2">
                  <c:v>101458.08</c:v>
                </c:pt>
                <c:pt idx="3">
                  <c:v>88021</c:v>
                </c:pt>
                <c:pt idx="4">
                  <c:v>96138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584-4E4C-809A-DF3E3F40EC6A}"/>
            </c:ext>
          </c:extLst>
        </c:ser>
        <c:ser>
          <c:idx val="1"/>
          <c:order val="1"/>
          <c:tx>
            <c:strRef>
              <c:f>Лист2!$F$1</c:f>
              <c:strCache>
                <c:ptCount val="1"/>
                <c:pt idx="0">
                  <c:v>Производство, тн</c:v>
                </c:pt>
              </c:strCache>
            </c:strRef>
          </c:tx>
          <c:spPr>
            <a:solidFill>
              <a:schemeClr val="accent6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4"/>
              <c:tx>
                <c:rich>
                  <a:bodyPr/>
                  <a:lstStyle/>
                  <a:p>
                    <a:fld id="{34313BEE-C099-461E-990C-D68B36713CBF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*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584-4E4C-809A-DF3E3F40EC6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Лист2!$F$2:$F$6</c:f>
              <c:numCache>
                <c:formatCode>#,##0</c:formatCode>
                <c:ptCount val="5"/>
                <c:pt idx="0">
                  <c:v>76724.739000000001</c:v>
                </c:pt>
                <c:pt idx="1">
                  <c:v>131178.15000000002</c:v>
                </c:pt>
                <c:pt idx="2">
                  <c:v>136541.72999999998</c:v>
                </c:pt>
                <c:pt idx="3">
                  <c:v>108130</c:v>
                </c:pt>
                <c:pt idx="4">
                  <c:v>121134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584-4E4C-809A-DF3E3F40EC6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11938191"/>
        <c:axId val="804372991"/>
      </c:barChart>
      <c:catAx>
        <c:axId val="7119381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4372991"/>
        <c:crosses val="autoZero"/>
        <c:auto val="1"/>
        <c:lblAlgn val="ctr"/>
        <c:lblOffset val="100"/>
        <c:noMultiLvlLbl val="0"/>
      </c:catAx>
      <c:valAx>
        <c:axId val="804372991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7119381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Лист2!$H$1</c:f>
              <c:strCache>
                <c:ptCount val="1"/>
                <c:pt idx="0">
                  <c:v>Урожайность, ц/га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layout>
                <c:manualLayout>
                  <c:x val="-2.3379055159620233E-2"/>
                  <c:y val="-7.602279607637815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7787100079076543E-2"/>
                      <c:h val="6.321599448204719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423C-40FE-99C9-0AC98C550F79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94BA0B65-728B-48F8-B0E2-25ED137801CF}" type="VALUE">
                      <a:rPr lang="en-US" smtClean="0"/>
                      <a:pPr/>
                      <a:t>[ЗНАЧЕНИЕ]</a:t>
                    </a:fld>
                    <a:r>
                      <a:rPr lang="en-US"/>
                      <a:t>*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23C-40FE-99C9-0AC98C550F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Лист2!$A$2:$A$6</c:f>
              <c:numCache>
                <c:formatCode>General</c:formatCod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numCache>
            </c:numRef>
          </c:cat>
          <c:val>
            <c:numRef>
              <c:f>Лист2!$H$2:$H$6</c:f>
              <c:numCache>
                <c:formatCode>#,##0.0</c:formatCode>
                <c:ptCount val="5"/>
                <c:pt idx="0">
                  <c:v>12.669628950757952</c:v>
                </c:pt>
                <c:pt idx="1">
                  <c:v>13.030237470934109</c:v>
                </c:pt>
                <c:pt idx="2">
                  <c:v>13.457945389859534</c:v>
                </c:pt>
                <c:pt idx="3">
                  <c:v>12.284568455254997</c:v>
                </c:pt>
                <c:pt idx="4" formatCode="0.0">
                  <c:v>12.600012482057043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23C-40FE-99C9-0AC98C550F7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17168623"/>
        <c:axId val="804394623"/>
      </c:lineChart>
      <c:catAx>
        <c:axId val="717168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04394623"/>
        <c:crosses val="autoZero"/>
        <c:auto val="1"/>
        <c:lblAlgn val="ctr"/>
        <c:lblOffset val="100"/>
        <c:noMultiLvlLbl val="0"/>
      </c:catAx>
      <c:valAx>
        <c:axId val="804394623"/>
        <c:scaling>
          <c:orientation val="minMax"/>
          <c:min val="12.2"/>
        </c:scaling>
        <c:delete val="1"/>
        <c:axPos val="l"/>
        <c:numFmt formatCode="#,##0.0" sourceLinked="1"/>
        <c:majorTickMark val="none"/>
        <c:minorTickMark val="none"/>
        <c:tickLblPos val="nextTo"/>
        <c:crossAx val="717168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Лист1!$C$1</c:f>
              <c:strCache>
                <c:ptCount val="1"/>
                <c:pt idx="0">
                  <c:v>Экспорт, тн</c:v>
                </c:pt>
              </c:strCache>
            </c:strRef>
          </c:tx>
          <c:spPr>
            <a:ln w="28575" cap="rnd">
              <a:solidFill>
                <a:schemeClr val="accent6">
                  <a:tint val="77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tx>
                <c:rich>
                  <a:bodyPr/>
                  <a:lstStyle/>
                  <a:p>
                    <a:fld id="{9C3E7D26-43A5-498C-86B4-B1788D1E1A9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B7D-495B-B9C4-A686C20B7A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  <c:pt idx="3">
                  <c:v>2019-2020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32351</c:v>
                </c:pt>
                <c:pt idx="1">
                  <c:v>81736</c:v>
                </c:pt>
                <c:pt idx="2">
                  <c:v>73716</c:v>
                </c:pt>
                <c:pt idx="3">
                  <c:v>58153.148000000008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7D-495B-B9C4-A686C20B7ADF}"/>
            </c:ext>
          </c:extLst>
        </c:ser>
        <c:ser>
          <c:idx val="1"/>
          <c:order val="1"/>
          <c:tx>
            <c:strRef>
              <c:f>Лист1!$E$1</c:f>
              <c:strCache>
                <c:ptCount val="1"/>
                <c:pt idx="0">
                  <c:v>Экспорт, тыс USD</c:v>
                </c:pt>
              </c:strCache>
            </c:strRef>
          </c:tx>
          <c:spPr>
            <a:ln w="28575" cap="rnd">
              <a:solidFill>
                <a:schemeClr val="accent6">
                  <a:shade val="76000"/>
                </a:schemeClr>
              </a:solidFill>
              <a:round/>
            </a:ln>
            <a:effectLst/>
          </c:spPr>
          <c:marker>
            <c:symbol val="none"/>
          </c:marker>
          <c:dLbls>
            <c:dLbl>
              <c:idx val="3"/>
              <c:tx>
                <c:rich>
                  <a:bodyPr/>
                  <a:lstStyle/>
                  <a:p>
                    <a:fld id="{D8360411-C612-44DF-B546-C99E437804E4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4B7D-495B-B9C4-A686C20B7A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2016-2017</c:v>
                </c:pt>
                <c:pt idx="1">
                  <c:v>2017-2018</c:v>
                </c:pt>
                <c:pt idx="2">
                  <c:v>2018-2019</c:v>
                </c:pt>
                <c:pt idx="3">
                  <c:v>2019-2020</c:v>
                </c:pt>
              </c:strCache>
            </c:strRef>
          </c:cat>
          <c:val>
            <c:numRef>
              <c:f>Лист1!$E$2:$E$5</c:f>
              <c:numCache>
                <c:formatCode>#,##0</c:formatCode>
                <c:ptCount val="4"/>
                <c:pt idx="0">
                  <c:v>10474</c:v>
                </c:pt>
                <c:pt idx="1">
                  <c:v>18218</c:v>
                </c:pt>
                <c:pt idx="2">
                  <c:v>14608</c:v>
                </c:pt>
                <c:pt idx="3">
                  <c:v>12736.731770000002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7D-495B-B9C4-A686C20B7ADF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308286351"/>
        <c:axId val="1153683599"/>
      </c:lineChart>
      <c:catAx>
        <c:axId val="1308286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53683599"/>
        <c:crosses val="autoZero"/>
        <c:auto val="1"/>
        <c:lblAlgn val="ctr"/>
        <c:lblOffset val="100"/>
        <c:noMultiLvlLbl val="0"/>
      </c:catAx>
      <c:valAx>
        <c:axId val="1153683599"/>
        <c:scaling>
          <c:orientation val="minMax"/>
          <c:max val="85000"/>
          <c:min val="10000"/>
        </c:scaling>
        <c:delete val="1"/>
        <c:axPos val="l"/>
        <c:numFmt formatCode="#,##0" sourceLinked="1"/>
        <c:majorTickMark val="none"/>
        <c:minorTickMark val="none"/>
        <c:tickLblPos val="nextTo"/>
        <c:crossAx val="130828635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[Экспорт.xlsx]Горох график 1718!Сводная таблица6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7605627138306451E-2"/>
              <c:y val="-0.1228330665242298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307577804935349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7605627138306451E-2"/>
              <c:y val="-0.1228330665242298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307577804935349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7605627138306451E-2"/>
              <c:y val="-0.1228330665242298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0"/>
              <c:y val="-0.1307577804935349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1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'Горох график 1718'!$B$3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rgbClr val="51C3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FE-43C8-8E6D-8603AF42001F}"/>
              </c:ext>
            </c:extLst>
          </c:dPt>
          <c:dPt>
            <c:idx val="1"/>
            <c:bubble3D val="0"/>
            <c:spPr>
              <a:solidFill>
                <a:srgbClr val="FF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FE-43C8-8E6D-8603AF42001F}"/>
              </c:ext>
            </c:extLst>
          </c:dPt>
          <c:dPt>
            <c:idx val="2"/>
            <c:bubble3D val="0"/>
            <c:spPr>
              <a:solidFill>
                <a:srgbClr val="63A53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FE-43C8-8E6D-8603AF42001F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FE-43C8-8E6D-8603AF42001F}"/>
              </c:ext>
            </c:extLst>
          </c:dPt>
          <c:dPt>
            <c:idx val="4"/>
            <c:bubble3D val="0"/>
            <c:spPr>
              <a:solidFill>
                <a:srgbClr val="9933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FE-43C8-8E6D-8603AF42001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FE-43C8-8E6D-8603AF42001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FE-43C8-8E6D-8603AF42001F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1FE-43C8-8E6D-8603AF42001F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31FE-43C8-8E6D-8603AF42001F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31FE-43C8-8E6D-8603AF42001F}"/>
              </c:ext>
            </c:extLst>
          </c:dPt>
          <c:dLbls>
            <c:dLbl>
              <c:idx val="3"/>
              <c:layout>
                <c:manualLayout>
                  <c:x val="-3.2832778118375275E-2"/>
                  <c:y val="-0.1332742868776248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1FE-43C8-8E6D-8603AF42001F}"/>
                </c:ext>
              </c:extLst>
            </c:dLbl>
            <c:dLbl>
              <c:idx val="4"/>
              <c:layout>
                <c:manualLayout>
                  <c:x val="2.3451984370267626E-3"/>
                  <c:y val="-0.1332742868776248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1FE-43C8-8E6D-8603AF42001F}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1FE-43C8-8E6D-8603AF42001F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31FE-43C8-8E6D-8603AF42001F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31FE-43C8-8E6D-8603AF42001F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31FE-43C8-8E6D-8603AF42001F}"/>
                </c:ext>
              </c:extLst>
            </c:dLbl>
            <c:dLbl>
              <c:idx val="9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3-31FE-43C8-8E6D-8603AF4200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'Горох график 1718'!$A$4:$A$14</c:f>
              <c:strCache>
                <c:ptCount val="10"/>
                <c:pt idx="0">
                  <c:v>SPAIN</c:v>
                </c:pt>
                <c:pt idx="1">
                  <c:v>AFGHANISTAN</c:v>
                </c:pt>
                <c:pt idx="2">
                  <c:v>UZBEKISTAN</c:v>
                </c:pt>
                <c:pt idx="3">
                  <c:v>IRAN</c:v>
                </c:pt>
                <c:pt idx="4">
                  <c:v>TAJIKISTAN</c:v>
                </c:pt>
                <c:pt idx="5">
                  <c:v>NETHERLANDS</c:v>
                </c:pt>
                <c:pt idx="6">
                  <c:v>TURKMENISTAN</c:v>
                </c:pt>
                <c:pt idx="7">
                  <c:v>GERMANY</c:v>
                </c:pt>
                <c:pt idx="8">
                  <c:v>TURKEY</c:v>
                </c:pt>
                <c:pt idx="9">
                  <c:v>MONGOLIA</c:v>
                </c:pt>
              </c:strCache>
            </c:strRef>
          </c:cat>
          <c:val>
            <c:numRef>
              <c:f>'Горох график 1718'!$B$4:$B$14</c:f>
              <c:numCache>
                <c:formatCode>#,##0</c:formatCode>
                <c:ptCount val="10"/>
                <c:pt idx="0">
                  <c:v>42645.528000000006</c:v>
                </c:pt>
                <c:pt idx="1">
                  <c:v>24631.147000000001</c:v>
                </c:pt>
                <c:pt idx="2">
                  <c:v>9358.1</c:v>
                </c:pt>
                <c:pt idx="3">
                  <c:v>2268.8000000000002</c:v>
                </c:pt>
                <c:pt idx="4">
                  <c:v>2066.5</c:v>
                </c:pt>
                <c:pt idx="5">
                  <c:v>445.20000000000005</c:v>
                </c:pt>
                <c:pt idx="6">
                  <c:v>197</c:v>
                </c:pt>
                <c:pt idx="7">
                  <c:v>82</c:v>
                </c:pt>
                <c:pt idx="8">
                  <c:v>40</c:v>
                </c:pt>
                <c:pt idx="9">
                  <c:v>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31FE-43C8-8E6D-8603AF42001F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273804687442292"/>
          <c:y val="0.11168445206278313"/>
          <c:w val="0.24613245385314256"/>
          <c:h val="0.753783775437174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pivotSource>
    <c:name>[Экспорт.xlsx]Горох график 1819!Сводная таблица5</c:name>
    <c:fmtId val="3"/>
  </c:pivotSource>
  <c:chart>
    <c:autoTitleDeleted val="1"/>
    <c:pivotFmts>
      <c:pivotFmt>
        <c:idx val="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"/>
        <c:spPr>
          <a:solidFill>
            <a:schemeClr val="accent6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6217780159871964E-2"/>
              <c:y val="-0.1290917286035905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"/>
        <c:spPr>
          <a:solidFill>
            <a:schemeClr val="accent3">
              <a:lumMod val="60000"/>
            </a:schemeClr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6217780159871964E-2"/>
              <c:y val="-0.22130010617758375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3"/>
        <c:spPr>
          <a:solidFill>
            <a:schemeClr val="accent2">
              <a:lumMod val="60000"/>
            </a:schemeClr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3.4752386056868444E-2"/>
              <c:y val="-0.25449512210422132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4"/>
        <c:spPr>
          <a:solidFill>
            <a:schemeClr val="accent1">
              <a:lumMod val="60000"/>
            </a:schemeClr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2.5485083108370162E-2"/>
              <c:y val="-0.21761177107462401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5"/>
        <c:spPr>
          <a:solidFill>
            <a:schemeClr val="accent5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6029533508050006E-2"/>
              <c:y val="-0.118026723294711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7.7092285189208049E-2"/>
                  <c:h val="5.8958181830854696E-2"/>
                </c:manualLayout>
              </c15:layout>
            </c:ext>
          </c:extLst>
        </c:dLbl>
      </c:pivotFmt>
      <c:pivotFmt>
        <c:idx val="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6029533508050006E-2"/>
              <c:y val="-0.118026723294711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7.7092285189208049E-2"/>
                  <c:h val="5.8958181830854696E-2"/>
                </c:manualLayout>
              </c15:layout>
            </c:ext>
          </c:extLst>
        </c:dLbl>
      </c:pivotFmt>
      <c:pivotFmt>
        <c:idx val="1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6217780159871964E-2"/>
              <c:y val="-0.1290917286035905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6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marker>
          <c:symbol val="none"/>
        </c:marke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17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8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19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0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</c:pivotFmt>
      <c:pivotFmt>
        <c:idx val="21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6.6029533508050006E-2"/>
              <c:y val="-0.11802672329471134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no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>
              <c15:layout>
                <c:manualLayout>
                  <c:w val="7.7092285189208049E-2"/>
                  <c:h val="5.8958181830854696E-2"/>
                </c:manualLayout>
              </c15:layout>
            </c:ext>
          </c:extLst>
        </c:dLbl>
      </c:pivotFmt>
      <c:pivotFmt>
        <c:idx val="22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layout>
            <c:manualLayout>
              <c:x val="-1.6217780159871964E-2"/>
              <c:y val="-0.12909172860359053"/>
            </c:manualLayout>
          </c:layout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1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3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4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  <c:pivotFmt>
        <c:idx val="25"/>
        <c:spPr>
          <a:solidFill>
            <a:schemeClr val="accent1"/>
          </a:solidFill>
          <a:ln w="19050">
            <a:solidFill>
              <a:schemeClr val="lt1"/>
            </a:solidFill>
          </a:ln>
          <a:effectLst/>
        </c:spPr>
        <c:dLbl>
          <c:idx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lIns="38100" tIns="19050" rIns="38100" bIns="19050" anchor="ctr" anchorCtr="1">
              <a:spAutoFit/>
            </a:bodyPr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  <c:showLegendKey val="0"/>
          <c:showVal val="0"/>
          <c:showCatName val="0"/>
          <c:showSerName val="0"/>
          <c:showPercent val="0"/>
          <c:showBubbleSize val="0"/>
          <c:extLst>
            <c:ext xmlns:c15="http://schemas.microsoft.com/office/drawing/2012/chart" uri="{CE6537A1-D6FC-4f65-9D91-7224C49458BB}"/>
          </c:extLst>
        </c:dLbl>
      </c:pivotFmt>
    </c:pivotFmts>
    <c:plotArea>
      <c:layout/>
      <c:doughnutChart>
        <c:varyColors val="1"/>
        <c:ser>
          <c:idx val="0"/>
          <c:order val="0"/>
          <c:tx>
            <c:strRef>
              <c:f>'Горох график 1819'!$B$3</c:f>
              <c:strCache>
                <c:ptCount val="1"/>
                <c:pt idx="0">
                  <c:v>Итог</c:v>
                </c:pt>
              </c:strCache>
            </c:strRef>
          </c:tx>
          <c:dPt>
            <c:idx val="0"/>
            <c:bubble3D val="0"/>
            <c:spPr>
              <a:solidFill>
                <a:srgbClr val="FF99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4F-4A0F-987C-B395DA63E05A}"/>
              </c:ext>
            </c:extLst>
          </c:dPt>
          <c:dPt>
            <c:idx val="1"/>
            <c:bubble3D val="0"/>
            <c:spPr>
              <a:solidFill>
                <a:srgbClr val="63A53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24F-4A0F-987C-B395DA63E05A}"/>
              </c:ext>
            </c:extLst>
          </c:dPt>
          <c:dPt>
            <c:idx val="2"/>
            <c:bubble3D val="0"/>
            <c:spPr>
              <a:solidFill>
                <a:srgbClr val="51C3F9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24F-4A0F-987C-B395DA63E05A}"/>
              </c:ext>
            </c:extLst>
          </c:dPt>
          <c:dPt>
            <c:idx val="3"/>
            <c:bubble3D val="0"/>
            <c:spPr>
              <a:solidFill>
                <a:srgbClr val="FFFF6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24F-4A0F-987C-B395DA63E05A}"/>
              </c:ext>
            </c:extLst>
          </c:dPt>
          <c:dPt>
            <c:idx val="4"/>
            <c:bubble3D val="0"/>
            <c:spPr>
              <a:solidFill>
                <a:srgbClr val="9933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24F-4A0F-987C-B395DA63E05A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A24F-4A0F-987C-B395DA63E05A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A24F-4A0F-987C-B395DA63E05A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A24F-4A0F-987C-B395DA63E05A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A24F-4A0F-987C-B395DA63E05A}"/>
              </c:ext>
            </c:extLst>
          </c:dPt>
          <c:dLbls>
            <c:dLbl>
              <c:idx val="4"/>
              <c:layout>
                <c:manualLayout>
                  <c:x val="-1.4351350053346762E-2"/>
                  <c:y val="-0.1332743268372218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775452222905471"/>
                      <c:h val="8.942092679776422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A24F-4A0F-987C-B395DA63E05A}"/>
                </c:ext>
              </c:extLst>
            </c:dLbl>
            <c:dLbl>
              <c:idx val="5"/>
              <c:layout>
                <c:manualLayout>
                  <c:x val="1.1959458377788931E-2"/>
                  <c:y val="-0.14850567847576146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24F-4A0F-987C-B395DA63E05A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24F-4A0F-987C-B395DA63E05A}"/>
                </c:ext>
              </c:extLst>
            </c:dLbl>
            <c:dLbl>
              <c:idx val="7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24F-4A0F-987C-B395DA63E05A}"/>
                </c:ext>
              </c:extLst>
            </c:dLbl>
            <c:dLbl>
              <c:idx val="8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24F-4A0F-987C-B395DA63E0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'Горох график 1819'!$A$4:$A$13</c:f>
              <c:strCache>
                <c:ptCount val="9"/>
                <c:pt idx="0">
                  <c:v>AFGHANISTAN</c:v>
                </c:pt>
                <c:pt idx="1">
                  <c:v>UZBEKISTAN</c:v>
                </c:pt>
                <c:pt idx="2">
                  <c:v>SPAIN</c:v>
                </c:pt>
                <c:pt idx="3">
                  <c:v>EGYPT</c:v>
                </c:pt>
                <c:pt idx="4">
                  <c:v>TAJIKISTAN</c:v>
                </c:pt>
                <c:pt idx="5">
                  <c:v>TURKMENISTAN</c:v>
                </c:pt>
                <c:pt idx="6">
                  <c:v>INDIA</c:v>
                </c:pt>
                <c:pt idx="7">
                  <c:v>NETHERLANDS</c:v>
                </c:pt>
                <c:pt idx="8">
                  <c:v>GERMANY</c:v>
                </c:pt>
              </c:strCache>
            </c:strRef>
          </c:cat>
          <c:val>
            <c:numRef>
              <c:f>'Горох график 1819'!$B$4:$B$13</c:f>
              <c:numCache>
                <c:formatCode>#,##0</c:formatCode>
                <c:ptCount val="9"/>
                <c:pt idx="0">
                  <c:v>26840.357</c:v>
                </c:pt>
                <c:pt idx="1">
                  <c:v>21433.499999999996</c:v>
                </c:pt>
                <c:pt idx="2">
                  <c:v>12104</c:v>
                </c:pt>
                <c:pt idx="3">
                  <c:v>8544.2000000000007</c:v>
                </c:pt>
                <c:pt idx="4">
                  <c:v>2219.8000000000002</c:v>
                </c:pt>
                <c:pt idx="5">
                  <c:v>1541.2</c:v>
                </c:pt>
                <c:pt idx="6">
                  <c:v>661.428</c:v>
                </c:pt>
                <c:pt idx="7">
                  <c:v>284</c:v>
                </c:pt>
                <c:pt idx="8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A24F-4A0F-987C-B395DA63E05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412850861787275"/>
          <c:y val="0.17222071307911369"/>
          <c:w val="0.25103298644626104"/>
          <c:h val="0.6784056012995820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extLst>
    <c:ext xmlns:c14="http://schemas.microsoft.com/office/drawing/2007/8/2/chart" uri="{781A3756-C4B2-4CAC-9D66-4F8BD8637D16}">
      <c14:pivotOptions>
        <c14:dropZoneFilter val="1"/>
        <c14:dropZoneCategories val="1"/>
        <c14:dropZoneData val="1"/>
        <c14:dropZoneSeries val="1"/>
        <c14:dropZonesVisible val="1"/>
      </c14:pivotOptions>
    </c:ext>
    <c:ext xmlns:c16="http://schemas.microsoft.com/office/drawing/2014/chart" uri="{E28EC0CA-F0BB-4C9C-879D-F8772B89E7AC}">
      <c16:pivotOptions16>
        <c16:showExpandCollapseFieldButtons val="1"/>
      </c16:pivotOptions16>
    </c:ext>
  </c:extLst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5C6-42F0-94E0-BF2D920177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5C6-42F0-94E0-BF2D920177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5C6-42F0-94E0-BF2D9201778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5C6-42F0-94E0-BF2D9201778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5C6-42F0-94E0-BF2D9201778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5C6-42F0-94E0-BF2D92017783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5C6-42F0-94E0-BF2D92017783}"/>
              </c:ext>
            </c:extLst>
          </c:dPt>
          <c:dLbls>
            <c:dLbl>
              <c:idx val="4"/>
              <c:layout>
                <c:manualLayout>
                  <c:x val="-4.6528319576615643E-2"/>
                  <c:y val="-0.1550943985887186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5C6-42F0-94E0-BF2D92017783}"/>
                </c:ext>
              </c:extLst>
            </c:dLbl>
            <c:dLbl>
              <c:idx val="5"/>
              <c:layout>
                <c:manualLayout>
                  <c:x val="0"/>
                  <c:y val="-0.151569525893520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5C6-42F0-94E0-BF2D92017783}"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5C6-42F0-94E0-BF2D920177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Лист5!$G$2:$G$8</c:f>
              <c:strCache>
                <c:ptCount val="7"/>
                <c:pt idx="0">
                  <c:v>АФГАНИСТАН</c:v>
                </c:pt>
                <c:pt idx="1">
                  <c:v>УЗБЕКИСТАН</c:v>
                </c:pt>
                <c:pt idx="2">
                  <c:v>ТАДЖИКИСТАН</c:v>
                </c:pt>
                <c:pt idx="3">
                  <c:v>ТУРЦИЯ</c:v>
                </c:pt>
                <c:pt idx="4">
                  <c:v>ТУРКМЕНИЯ</c:v>
                </c:pt>
                <c:pt idx="5">
                  <c:v>ШРИ-ЛАНКА</c:v>
                </c:pt>
                <c:pt idx="6">
                  <c:v>ЛИТВА</c:v>
                </c:pt>
              </c:strCache>
            </c:strRef>
          </c:cat>
          <c:val>
            <c:numRef>
              <c:f>Лист5!$J$2:$J$8</c:f>
              <c:numCache>
                <c:formatCode>0%</c:formatCode>
                <c:ptCount val="7"/>
                <c:pt idx="0">
                  <c:v>0.44589844044212357</c:v>
                </c:pt>
                <c:pt idx="1">
                  <c:v>0.3966243753476596</c:v>
                </c:pt>
                <c:pt idx="2">
                  <c:v>7.4981323453031296E-2</c:v>
                </c:pt>
                <c:pt idx="3">
                  <c:v>4.7392103347526422E-2</c:v>
                </c:pt>
                <c:pt idx="4">
                  <c:v>1.8513082043297116E-2</c:v>
                </c:pt>
                <c:pt idx="5">
                  <c:v>9.3511704645808658E-3</c:v>
                </c:pt>
                <c:pt idx="6">
                  <c:v>7.2395049017810681E-3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15C6-42F0-94E0-BF2D92017783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3971210394100186"/>
          <c:y val="0.29639488787990564"/>
          <c:w val="0.20801339562643786"/>
          <c:h val="0.505906659705737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Горох!$B$7</c:f>
              <c:strCache>
                <c:ptCount val="1"/>
                <c:pt idx="0">
                  <c:v>Горох фуражный (спрос, CPT-порт, экспорт), USD, Украина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Горох!$A$8:$A$210</c:f>
              <c:numCache>
                <c:formatCode>dd/mm/yy</c:formatCode>
                <c:ptCount val="203"/>
                <c:pt idx="0">
                  <c:v>42678</c:v>
                </c:pt>
                <c:pt idx="1">
                  <c:v>42692</c:v>
                </c:pt>
                <c:pt idx="2">
                  <c:v>42699</c:v>
                </c:pt>
                <c:pt idx="3">
                  <c:v>42706</c:v>
                </c:pt>
                <c:pt idx="4">
                  <c:v>42713</c:v>
                </c:pt>
                <c:pt idx="5">
                  <c:v>42720</c:v>
                </c:pt>
                <c:pt idx="6">
                  <c:v>42727</c:v>
                </c:pt>
                <c:pt idx="7">
                  <c:v>42734</c:v>
                </c:pt>
                <c:pt idx="8">
                  <c:v>42741</c:v>
                </c:pt>
                <c:pt idx="9">
                  <c:v>42748</c:v>
                </c:pt>
                <c:pt idx="10">
                  <c:v>42755</c:v>
                </c:pt>
                <c:pt idx="11">
                  <c:v>42762</c:v>
                </c:pt>
                <c:pt idx="12">
                  <c:v>42769</c:v>
                </c:pt>
                <c:pt idx="13">
                  <c:v>42776</c:v>
                </c:pt>
                <c:pt idx="14">
                  <c:v>42783</c:v>
                </c:pt>
                <c:pt idx="15">
                  <c:v>42790</c:v>
                </c:pt>
                <c:pt idx="16">
                  <c:v>42797</c:v>
                </c:pt>
                <c:pt idx="17">
                  <c:v>42804</c:v>
                </c:pt>
                <c:pt idx="18">
                  <c:v>42811</c:v>
                </c:pt>
                <c:pt idx="19">
                  <c:v>42818</c:v>
                </c:pt>
                <c:pt idx="20">
                  <c:v>42825</c:v>
                </c:pt>
                <c:pt idx="21">
                  <c:v>42832</c:v>
                </c:pt>
                <c:pt idx="22">
                  <c:v>42839</c:v>
                </c:pt>
                <c:pt idx="23">
                  <c:v>42846</c:v>
                </c:pt>
                <c:pt idx="24">
                  <c:v>42853</c:v>
                </c:pt>
                <c:pt idx="25">
                  <c:v>42860</c:v>
                </c:pt>
                <c:pt idx="26">
                  <c:v>42867</c:v>
                </c:pt>
                <c:pt idx="27">
                  <c:v>42874</c:v>
                </c:pt>
                <c:pt idx="28">
                  <c:v>42881</c:v>
                </c:pt>
                <c:pt idx="29">
                  <c:v>42888</c:v>
                </c:pt>
                <c:pt idx="30">
                  <c:v>42895</c:v>
                </c:pt>
                <c:pt idx="31">
                  <c:v>42902</c:v>
                </c:pt>
                <c:pt idx="32">
                  <c:v>42909</c:v>
                </c:pt>
                <c:pt idx="33">
                  <c:v>42916</c:v>
                </c:pt>
                <c:pt idx="34">
                  <c:v>42923</c:v>
                </c:pt>
                <c:pt idx="35">
                  <c:v>42930</c:v>
                </c:pt>
                <c:pt idx="36">
                  <c:v>42937</c:v>
                </c:pt>
                <c:pt idx="37">
                  <c:v>42944</c:v>
                </c:pt>
                <c:pt idx="38">
                  <c:v>42951</c:v>
                </c:pt>
                <c:pt idx="39">
                  <c:v>42958</c:v>
                </c:pt>
                <c:pt idx="40">
                  <c:v>42965</c:v>
                </c:pt>
                <c:pt idx="41">
                  <c:v>42972</c:v>
                </c:pt>
                <c:pt idx="42">
                  <c:v>42979</c:v>
                </c:pt>
                <c:pt idx="43">
                  <c:v>42986</c:v>
                </c:pt>
                <c:pt idx="44">
                  <c:v>42993</c:v>
                </c:pt>
                <c:pt idx="45">
                  <c:v>43000</c:v>
                </c:pt>
                <c:pt idx="46">
                  <c:v>43007</c:v>
                </c:pt>
                <c:pt idx="47">
                  <c:v>43014</c:v>
                </c:pt>
                <c:pt idx="48">
                  <c:v>43021</c:v>
                </c:pt>
                <c:pt idx="49">
                  <c:v>43028</c:v>
                </c:pt>
                <c:pt idx="50">
                  <c:v>43035</c:v>
                </c:pt>
                <c:pt idx="51">
                  <c:v>43042</c:v>
                </c:pt>
                <c:pt idx="52">
                  <c:v>43049</c:v>
                </c:pt>
                <c:pt idx="53">
                  <c:v>43056</c:v>
                </c:pt>
                <c:pt idx="54">
                  <c:v>43063</c:v>
                </c:pt>
                <c:pt idx="55">
                  <c:v>43070</c:v>
                </c:pt>
                <c:pt idx="56">
                  <c:v>43077</c:v>
                </c:pt>
                <c:pt idx="57">
                  <c:v>43084</c:v>
                </c:pt>
                <c:pt idx="58">
                  <c:v>43091</c:v>
                </c:pt>
                <c:pt idx="59">
                  <c:v>43098</c:v>
                </c:pt>
                <c:pt idx="60">
                  <c:v>43105</c:v>
                </c:pt>
                <c:pt idx="61">
                  <c:v>43112</c:v>
                </c:pt>
                <c:pt idx="62">
                  <c:v>43119</c:v>
                </c:pt>
                <c:pt idx="63">
                  <c:v>43126</c:v>
                </c:pt>
                <c:pt idx="64">
                  <c:v>43133</c:v>
                </c:pt>
                <c:pt idx="65">
                  <c:v>43140</c:v>
                </c:pt>
                <c:pt idx="66">
                  <c:v>43147</c:v>
                </c:pt>
                <c:pt idx="67">
                  <c:v>43154</c:v>
                </c:pt>
                <c:pt idx="68">
                  <c:v>43161</c:v>
                </c:pt>
                <c:pt idx="69">
                  <c:v>43168</c:v>
                </c:pt>
                <c:pt idx="70">
                  <c:v>43175</c:v>
                </c:pt>
                <c:pt idx="71">
                  <c:v>43182</c:v>
                </c:pt>
                <c:pt idx="72">
                  <c:v>43189</c:v>
                </c:pt>
                <c:pt idx="73">
                  <c:v>43196</c:v>
                </c:pt>
                <c:pt idx="74">
                  <c:v>43203</c:v>
                </c:pt>
                <c:pt idx="75">
                  <c:v>43210</c:v>
                </c:pt>
                <c:pt idx="76">
                  <c:v>43217</c:v>
                </c:pt>
                <c:pt idx="77">
                  <c:v>43224</c:v>
                </c:pt>
                <c:pt idx="78">
                  <c:v>43231</c:v>
                </c:pt>
                <c:pt idx="79">
                  <c:v>43238</c:v>
                </c:pt>
                <c:pt idx="80">
                  <c:v>43245</c:v>
                </c:pt>
                <c:pt idx="81">
                  <c:v>43252</c:v>
                </c:pt>
                <c:pt idx="82">
                  <c:v>43259</c:v>
                </c:pt>
                <c:pt idx="83">
                  <c:v>43266</c:v>
                </c:pt>
                <c:pt idx="84">
                  <c:v>43273</c:v>
                </c:pt>
                <c:pt idx="85">
                  <c:v>43280</c:v>
                </c:pt>
                <c:pt idx="86">
                  <c:v>43287</c:v>
                </c:pt>
                <c:pt idx="87">
                  <c:v>43294</c:v>
                </c:pt>
                <c:pt idx="88">
                  <c:v>43301</c:v>
                </c:pt>
                <c:pt idx="89">
                  <c:v>43308</c:v>
                </c:pt>
                <c:pt idx="90">
                  <c:v>43315</c:v>
                </c:pt>
                <c:pt idx="91">
                  <c:v>43322</c:v>
                </c:pt>
                <c:pt idx="92">
                  <c:v>43329</c:v>
                </c:pt>
                <c:pt idx="93">
                  <c:v>43336</c:v>
                </c:pt>
                <c:pt idx="94">
                  <c:v>43343</c:v>
                </c:pt>
                <c:pt idx="95">
                  <c:v>43350</c:v>
                </c:pt>
                <c:pt idx="96">
                  <c:v>43357</c:v>
                </c:pt>
                <c:pt idx="97">
                  <c:v>43364</c:v>
                </c:pt>
                <c:pt idx="98">
                  <c:v>43371</c:v>
                </c:pt>
                <c:pt idx="99">
                  <c:v>43378</c:v>
                </c:pt>
                <c:pt idx="100">
                  <c:v>43385</c:v>
                </c:pt>
                <c:pt idx="101">
                  <c:v>43392</c:v>
                </c:pt>
                <c:pt idx="102">
                  <c:v>43399</c:v>
                </c:pt>
                <c:pt idx="103">
                  <c:v>43406</c:v>
                </c:pt>
                <c:pt idx="104">
                  <c:v>43413</c:v>
                </c:pt>
                <c:pt idx="105">
                  <c:v>43420</c:v>
                </c:pt>
                <c:pt idx="106">
                  <c:v>43427</c:v>
                </c:pt>
                <c:pt idx="107">
                  <c:v>43434</c:v>
                </c:pt>
                <c:pt idx="108">
                  <c:v>43441</c:v>
                </c:pt>
                <c:pt idx="109">
                  <c:v>43448</c:v>
                </c:pt>
                <c:pt idx="110">
                  <c:v>43455</c:v>
                </c:pt>
                <c:pt idx="111">
                  <c:v>43462</c:v>
                </c:pt>
                <c:pt idx="112">
                  <c:v>43469</c:v>
                </c:pt>
                <c:pt idx="113">
                  <c:v>43476</c:v>
                </c:pt>
                <c:pt idx="114">
                  <c:v>43483</c:v>
                </c:pt>
                <c:pt idx="115">
                  <c:v>43490</c:v>
                </c:pt>
                <c:pt idx="116">
                  <c:v>43494</c:v>
                </c:pt>
                <c:pt idx="117">
                  <c:v>43495</c:v>
                </c:pt>
                <c:pt idx="118">
                  <c:v>43497</c:v>
                </c:pt>
                <c:pt idx="119">
                  <c:v>43504</c:v>
                </c:pt>
                <c:pt idx="120">
                  <c:v>43511</c:v>
                </c:pt>
                <c:pt idx="121">
                  <c:v>43518</c:v>
                </c:pt>
                <c:pt idx="122">
                  <c:v>43525</c:v>
                </c:pt>
                <c:pt idx="123">
                  <c:v>43532</c:v>
                </c:pt>
                <c:pt idx="124">
                  <c:v>43539</c:v>
                </c:pt>
                <c:pt idx="125">
                  <c:v>43546</c:v>
                </c:pt>
                <c:pt idx="126">
                  <c:v>43553</c:v>
                </c:pt>
                <c:pt idx="127">
                  <c:v>43560</c:v>
                </c:pt>
                <c:pt idx="128">
                  <c:v>43567</c:v>
                </c:pt>
                <c:pt idx="129">
                  <c:v>43574</c:v>
                </c:pt>
                <c:pt idx="130">
                  <c:v>43581</c:v>
                </c:pt>
                <c:pt idx="131">
                  <c:v>43588</c:v>
                </c:pt>
                <c:pt idx="132">
                  <c:v>43595</c:v>
                </c:pt>
                <c:pt idx="133">
                  <c:v>43602</c:v>
                </c:pt>
                <c:pt idx="134">
                  <c:v>43609</c:v>
                </c:pt>
                <c:pt idx="135">
                  <c:v>43616</c:v>
                </c:pt>
                <c:pt idx="136">
                  <c:v>43623</c:v>
                </c:pt>
                <c:pt idx="137">
                  <c:v>43630</c:v>
                </c:pt>
                <c:pt idx="138">
                  <c:v>43637</c:v>
                </c:pt>
                <c:pt idx="139">
                  <c:v>43644</c:v>
                </c:pt>
                <c:pt idx="140">
                  <c:v>43651</c:v>
                </c:pt>
                <c:pt idx="141">
                  <c:v>43658</c:v>
                </c:pt>
                <c:pt idx="142">
                  <c:v>43665</c:v>
                </c:pt>
                <c:pt idx="143">
                  <c:v>43672</c:v>
                </c:pt>
                <c:pt idx="144">
                  <c:v>43679</c:v>
                </c:pt>
                <c:pt idx="145">
                  <c:v>43686</c:v>
                </c:pt>
                <c:pt idx="146">
                  <c:v>43693</c:v>
                </c:pt>
                <c:pt idx="147">
                  <c:v>43700</c:v>
                </c:pt>
                <c:pt idx="148">
                  <c:v>43707</c:v>
                </c:pt>
                <c:pt idx="149">
                  <c:v>43714</c:v>
                </c:pt>
                <c:pt idx="150">
                  <c:v>43721</c:v>
                </c:pt>
                <c:pt idx="151">
                  <c:v>43728</c:v>
                </c:pt>
                <c:pt idx="152">
                  <c:v>43735</c:v>
                </c:pt>
                <c:pt idx="153">
                  <c:v>43742</c:v>
                </c:pt>
                <c:pt idx="154">
                  <c:v>43749</c:v>
                </c:pt>
                <c:pt idx="155">
                  <c:v>43756</c:v>
                </c:pt>
                <c:pt idx="156">
                  <c:v>43763</c:v>
                </c:pt>
                <c:pt idx="157">
                  <c:v>43770</c:v>
                </c:pt>
                <c:pt idx="158">
                  <c:v>43777</c:v>
                </c:pt>
                <c:pt idx="159">
                  <c:v>43784</c:v>
                </c:pt>
                <c:pt idx="160">
                  <c:v>43791</c:v>
                </c:pt>
                <c:pt idx="161">
                  <c:v>43798</c:v>
                </c:pt>
                <c:pt idx="162">
                  <c:v>43805</c:v>
                </c:pt>
                <c:pt idx="163">
                  <c:v>43812</c:v>
                </c:pt>
                <c:pt idx="164">
                  <c:v>43819</c:v>
                </c:pt>
                <c:pt idx="165">
                  <c:v>43826</c:v>
                </c:pt>
                <c:pt idx="166">
                  <c:v>43833</c:v>
                </c:pt>
                <c:pt idx="167">
                  <c:v>43840</c:v>
                </c:pt>
                <c:pt idx="168">
                  <c:v>43847</c:v>
                </c:pt>
                <c:pt idx="169">
                  <c:v>43854</c:v>
                </c:pt>
                <c:pt idx="170">
                  <c:v>43861</c:v>
                </c:pt>
                <c:pt idx="171">
                  <c:v>43868</c:v>
                </c:pt>
                <c:pt idx="172">
                  <c:v>43875</c:v>
                </c:pt>
                <c:pt idx="173">
                  <c:v>43882</c:v>
                </c:pt>
                <c:pt idx="174">
                  <c:v>43889</c:v>
                </c:pt>
                <c:pt idx="175">
                  <c:v>43896</c:v>
                </c:pt>
                <c:pt idx="176">
                  <c:v>43903</c:v>
                </c:pt>
                <c:pt idx="177">
                  <c:v>43910</c:v>
                </c:pt>
                <c:pt idx="178">
                  <c:v>43917</c:v>
                </c:pt>
                <c:pt idx="179">
                  <c:v>43924</c:v>
                </c:pt>
                <c:pt idx="180">
                  <c:v>43931</c:v>
                </c:pt>
                <c:pt idx="181">
                  <c:v>43938</c:v>
                </c:pt>
                <c:pt idx="182">
                  <c:v>43945</c:v>
                </c:pt>
                <c:pt idx="183">
                  <c:v>43952</c:v>
                </c:pt>
                <c:pt idx="184">
                  <c:v>43959</c:v>
                </c:pt>
                <c:pt idx="185">
                  <c:v>43966</c:v>
                </c:pt>
                <c:pt idx="186">
                  <c:v>43973</c:v>
                </c:pt>
                <c:pt idx="187">
                  <c:v>43980</c:v>
                </c:pt>
                <c:pt idx="188">
                  <c:v>43987</c:v>
                </c:pt>
                <c:pt idx="189">
                  <c:v>43994</c:v>
                </c:pt>
                <c:pt idx="190">
                  <c:v>44001</c:v>
                </c:pt>
                <c:pt idx="191">
                  <c:v>44008</c:v>
                </c:pt>
                <c:pt idx="192">
                  <c:v>44015</c:v>
                </c:pt>
                <c:pt idx="193">
                  <c:v>44022</c:v>
                </c:pt>
                <c:pt idx="194">
                  <c:v>44029</c:v>
                </c:pt>
                <c:pt idx="195">
                  <c:v>44036</c:v>
                </c:pt>
                <c:pt idx="196">
                  <c:v>44043</c:v>
                </c:pt>
                <c:pt idx="197">
                  <c:v>44050</c:v>
                </c:pt>
                <c:pt idx="198">
                  <c:v>44057</c:v>
                </c:pt>
                <c:pt idx="199">
                  <c:v>44064</c:v>
                </c:pt>
                <c:pt idx="200">
                  <c:v>44071</c:v>
                </c:pt>
                <c:pt idx="201">
                  <c:v>44078</c:v>
                </c:pt>
                <c:pt idx="202">
                  <c:v>44085</c:v>
                </c:pt>
              </c:numCache>
            </c:numRef>
          </c:xVal>
          <c:yVal>
            <c:numRef>
              <c:f>Горох!$B$8:$B$210</c:f>
              <c:numCache>
                <c:formatCode>0.00</c:formatCode>
                <c:ptCount val="203"/>
                <c:pt idx="0">
                  <c:v>255</c:v>
                </c:pt>
                <c:pt idx="1">
                  <c:v>255</c:v>
                </c:pt>
                <c:pt idx="2">
                  <c:v>255</c:v>
                </c:pt>
                <c:pt idx="3">
                  <c:v>255</c:v>
                </c:pt>
                <c:pt idx="4">
                  <c:v>250</c:v>
                </c:pt>
                <c:pt idx="5">
                  <c:v>250</c:v>
                </c:pt>
                <c:pt idx="6">
                  <c:v>255</c:v>
                </c:pt>
                <c:pt idx="7">
                  <c:v>255</c:v>
                </c:pt>
                <c:pt idx="8">
                  <c:v>255</c:v>
                </c:pt>
                <c:pt idx="9">
                  <c:v>255</c:v>
                </c:pt>
                <c:pt idx="10">
                  <c:v>255</c:v>
                </c:pt>
                <c:pt idx="11">
                  <c:v>255</c:v>
                </c:pt>
                <c:pt idx="12">
                  <c:v>250</c:v>
                </c:pt>
                <c:pt idx="13">
                  <c:v>250</c:v>
                </c:pt>
                <c:pt idx="14">
                  <c:v>250</c:v>
                </c:pt>
                <c:pt idx="15">
                  <c:v>250</c:v>
                </c:pt>
                <c:pt idx="16">
                  <c:v>250</c:v>
                </c:pt>
                <c:pt idx="17">
                  <c:v>250</c:v>
                </c:pt>
                <c:pt idx="18">
                  <c:v>245</c:v>
                </c:pt>
                <c:pt idx="19">
                  <c:v>240</c:v>
                </c:pt>
                <c:pt idx="20">
                  <c:v>240</c:v>
                </c:pt>
                <c:pt idx="21">
                  <c:v>240</c:v>
                </c:pt>
                <c:pt idx="22">
                  <c:v>240</c:v>
                </c:pt>
                <c:pt idx="23">
                  <c:v>240</c:v>
                </c:pt>
                <c:pt idx="24">
                  <c:v>240</c:v>
                </c:pt>
                <c:pt idx="25">
                  <c:v>240</c:v>
                </c:pt>
                <c:pt idx="26">
                  <c:v>240</c:v>
                </c:pt>
                <c:pt idx="27">
                  <c:v>240</c:v>
                </c:pt>
                <c:pt idx="28">
                  <c:v>240</c:v>
                </c:pt>
                <c:pt idx="29">
                  <c:v>235</c:v>
                </c:pt>
                <c:pt idx="30">
                  <c:v>230</c:v>
                </c:pt>
                <c:pt idx="31">
                  <c:v>225</c:v>
                </c:pt>
                <c:pt idx="32">
                  <c:v>225</c:v>
                </c:pt>
                <c:pt idx="33">
                  <c:v>220</c:v>
                </c:pt>
                <c:pt idx="34">
                  <c:v>220</c:v>
                </c:pt>
                <c:pt idx="35">
                  <c:v>220</c:v>
                </c:pt>
                <c:pt idx="36">
                  <c:v>220</c:v>
                </c:pt>
                <c:pt idx="37">
                  <c:v>220</c:v>
                </c:pt>
                <c:pt idx="38">
                  <c:v>220</c:v>
                </c:pt>
                <c:pt idx="39">
                  <c:v>220</c:v>
                </c:pt>
                <c:pt idx="40">
                  <c:v>220</c:v>
                </c:pt>
                <c:pt idx="41">
                  <c:v>225</c:v>
                </c:pt>
                <c:pt idx="42">
                  <c:v>225</c:v>
                </c:pt>
                <c:pt idx="43">
                  <c:v>225</c:v>
                </c:pt>
                <c:pt idx="44">
                  <c:v>225</c:v>
                </c:pt>
                <c:pt idx="45">
                  <c:v>225</c:v>
                </c:pt>
                <c:pt idx="46">
                  <c:v>225</c:v>
                </c:pt>
                <c:pt idx="47">
                  <c:v>225</c:v>
                </c:pt>
                <c:pt idx="48">
                  <c:v>225</c:v>
                </c:pt>
                <c:pt idx="49">
                  <c:v>230</c:v>
                </c:pt>
                <c:pt idx="50">
                  <c:v>230</c:v>
                </c:pt>
                <c:pt idx="51">
                  <c:v>230</c:v>
                </c:pt>
                <c:pt idx="52">
                  <c:v>230</c:v>
                </c:pt>
                <c:pt idx="53">
                  <c:v>215</c:v>
                </c:pt>
                <c:pt idx="54">
                  <c:v>210</c:v>
                </c:pt>
                <c:pt idx="55">
                  <c:v>205</c:v>
                </c:pt>
                <c:pt idx="56">
                  <c:v>205</c:v>
                </c:pt>
                <c:pt idx="57">
                  <c:v>200</c:v>
                </c:pt>
                <c:pt idx="58">
                  <c:v>197</c:v>
                </c:pt>
                <c:pt idx="59">
                  <c:v>197</c:v>
                </c:pt>
                <c:pt idx="60">
                  <c:v>197</c:v>
                </c:pt>
                <c:pt idx="61">
                  <c:v>197</c:v>
                </c:pt>
                <c:pt idx="62">
                  <c:v>197</c:v>
                </c:pt>
                <c:pt idx="63">
                  <c:v>197</c:v>
                </c:pt>
                <c:pt idx="64">
                  <c:v>195</c:v>
                </c:pt>
                <c:pt idx="65">
                  <c:v>195</c:v>
                </c:pt>
                <c:pt idx="66">
                  <c:v>198</c:v>
                </c:pt>
                <c:pt idx="67">
                  <c:v>200</c:v>
                </c:pt>
                <c:pt idx="68">
                  <c:v>201</c:v>
                </c:pt>
                <c:pt idx="69">
                  <c:v>202</c:v>
                </c:pt>
                <c:pt idx="70">
                  <c:v>202</c:v>
                </c:pt>
                <c:pt idx="71">
                  <c:v>205</c:v>
                </c:pt>
                <c:pt idx="72">
                  <c:v>205</c:v>
                </c:pt>
                <c:pt idx="73">
                  <c:v>205</c:v>
                </c:pt>
                <c:pt idx="74">
                  <c:v>205</c:v>
                </c:pt>
                <c:pt idx="75">
                  <c:v>206</c:v>
                </c:pt>
                <c:pt idx="76">
                  <c:v>200</c:v>
                </c:pt>
                <c:pt idx="77">
                  <c:v>195</c:v>
                </c:pt>
                <c:pt idx="78">
                  <c:v>190</c:v>
                </c:pt>
                <c:pt idx="79">
                  <c:v>186</c:v>
                </c:pt>
                <c:pt idx="80">
                  <c:v>186</c:v>
                </c:pt>
                <c:pt idx="81">
                  <c:v>186</c:v>
                </c:pt>
                <c:pt idx="82">
                  <c:v>185</c:v>
                </c:pt>
                <c:pt idx="83">
                  <c:v>185</c:v>
                </c:pt>
                <c:pt idx="84">
                  <c:v>185</c:v>
                </c:pt>
                <c:pt idx="85">
                  <c:v>184</c:v>
                </c:pt>
                <c:pt idx="86">
                  <c:v>185</c:v>
                </c:pt>
                <c:pt idx="87">
                  <c:v>185</c:v>
                </c:pt>
                <c:pt idx="88">
                  <c:v>185</c:v>
                </c:pt>
                <c:pt idx="89">
                  <c:v>185</c:v>
                </c:pt>
                <c:pt idx="90">
                  <c:v>185</c:v>
                </c:pt>
                <c:pt idx="91">
                  <c:v>187</c:v>
                </c:pt>
                <c:pt idx="92">
                  <c:v>193</c:v>
                </c:pt>
                <c:pt idx="93">
                  <c:v>195</c:v>
                </c:pt>
                <c:pt idx="94">
                  <c:v>195</c:v>
                </c:pt>
                <c:pt idx="95">
                  <c:v>197</c:v>
                </c:pt>
                <c:pt idx="96">
                  <c:v>195</c:v>
                </c:pt>
                <c:pt idx="97">
                  <c:v>200</c:v>
                </c:pt>
                <c:pt idx="98">
                  <c:v>195</c:v>
                </c:pt>
                <c:pt idx="99">
                  <c:v>190</c:v>
                </c:pt>
                <c:pt idx="100">
                  <c:v>195</c:v>
                </c:pt>
                <c:pt idx="101">
                  <c:v>197</c:v>
                </c:pt>
                <c:pt idx="102">
                  <c:v>197</c:v>
                </c:pt>
                <c:pt idx="103">
                  <c:v>197</c:v>
                </c:pt>
                <c:pt idx="104">
                  <c:v>197</c:v>
                </c:pt>
                <c:pt idx="105">
                  <c:v>200</c:v>
                </c:pt>
                <c:pt idx="106">
                  <c:v>203</c:v>
                </c:pt>
                <c:pt idx="107">
                  <c:v>205</c:v>
                </c:pt>
                <c:pt idx="108">
                  <c:v>210</c:v>
                </c:pt>
                <c:pt idx="109">
                  <c:v>215</c:v>
                </c:pt>
                <c:pt idx="110">
                  <c:v>215</c:v>
                </c:pt>
                <c:pt idx="111">
                  <c:v>215</c:v>
                </c:pt>
                <c:pt idx="112">
                  <c:v>215</c:v>
                </c:pt>
                <c:pt idx="113">
                  <c:v>215</c:v>
                </c:pt>
                <c:pt idx="114">
                  <c:v>213</c:v>
                </c:pt>
                <c:pt idx="115">
                  <c:v>212</c:v>
                </c:pt>
                <c:pt idx="116">
                  <c:v>212</c:v>
                </c:pt>
                <c:pt idx="117">
                  <c:v>212</c:v>
                </c:pt>
                <c:pt idx="118">
                  <c:v>213</c:v>
                </c:pt>
                <c:pt idx="119">
                  <c:v>215</c:v>
                </c:pt>
                <c:pt idx="120">
                  <c:v>215</c:v>
                </c:pt>
                <c:pt idx="121">
                  <c:v>215</c:v>
                </c:pt>
                <c:pt idx="122">
                  <c:v>215</c:v>
                </c:pt>
                <c:pt idx="123">
                  <c:v>213</c:v>
                </c:pt>
                <c:pt idx="124">
                  <c:v>214</c:v>
                </c:pt>
                <c:pt idx="125">
                  <c:v>214</c:v>
                </c:pt>
                <c:pt idx="126">
                  <c:v>214</c:v>
                </c:pt>
                <c:pt idx="127">
                  <c:v>215</c:v>
                </c:pt>
                <c:pt idx="128">
                  <c:v>215</c:v>
                </c:pt>
                <c:pt idx="129">
                  <c:v>210</c:v>
                </c:pt>
                <c:pt idx="130">
                  <c:v>207</c:v>
                </c:pt>
                <c:pt idx="131">
                  <c:v>207</c:v>
                </c:pt>
                <c:pt idx="132">
                  <c:v>206</c:v>
                </c:pt>
                <c:pt idx="133">
                  <c:v>206</c:v>
                </c:pt>
                <c:pt idx="134">
                  <c:v>200</c:v>
                </c:pt>
                <c:pt idx="135">
                  <c:v>200</c:v>
                </c:pt>
                <c:pt idx="136">
                  <c:v>205</c:v>
                </c:pt>
                <c:pt idx="137">
                  <c:v>203</c:v>
                </c:pt>
                <c:pt idx="138">
                  <c:v>190</c:v>
                </c:pt>
                <c:pt idx="139">
                  <c:v>190</c:v>
                </c:pt>
                <c:pt idx="140">
                  <c:v>185</c:v>
                </c:pt>
                <c:pt idx="141">
                  <c:v>185</c:v>
                </c:pt>
                <c:pt idx="142">
                  <c:v>188</c:v>
                </c:pt>
                <c:pt idx="143">
                  <c:v>188</c:v>
                </c:pt>
                <c:pt idx="144">
                  <c:v>185</c:v>
                </c:pt>
                <c:pt idx="145">
                  <c:v>188</c:v>
                </c:pt>
                <c:pt idx="146">
                  <c:v>188</c:v>
                </c:pt>
                <c:pt idx="147">
                  <c:v>185</c:v>
                </c:pt>
                <c:pt idx="148">
                  <c:v>185</c:v>
                </c:pt>
                <c:pt idx="149">
                  <c:v>185</c:v>
                </c:pt>
                <c:pt idx="150">
                  <c:v>188</c:v>
                </c:pt>
                <c:pt idx="151">
                  <c:v>188</c:v>
                </c:pt>
                <c:pt idx="152">
                  <c:v>185</c:v>
                </c:pt>
                <c:pt idx="153">
                  <c:v>185</c:v>
                </c:pt>
                <c:pt idx="154">
                  <c:v>188</c:v>
                </c:pt>
                <c:pt idx="155">
                  <c:v>190</c:v>
                </c:pt>
                <c:pt idx="156">
                  <c:v>193</c:v>
                </c:pt>
                <c:pt idx="157">
                  <c:v>198</c:v>
                </c:pt>
                <c:pt idx="158">
                  <c:v>203</c:v>
                </c:pt>
                <c:pt idx="159">
                  <c:v>208</c:v>
                </c:pt>
                <c:pt idx="160">
                  <c:v>210</c:v>
                </c:pt>
                <c:pt idx="161">
                  <c:v>210</c:v>
                </c:pt>
                <c:pt idx="162">
                  <c:v>210</c:v>
                </c:pt>
                <c:pt idx="163">
                  <c:v>210</c:v>
                </c:pt>
                <c:pt idx="164">
                  <c:v>210</c:v>
                </c:pt>
                <c:pt idx="165">
                  <c:v>210</c:v>
                </c:pt>
                <c:pt idx="166">
                  <c:v>210</c:v>
                </c:pt>
                <c:pt idx="167">
                  <c:v>214</c:v>
                </c:pt>
                <c:pt idx="168">
                  <c:v>217</c:v>
                </c:pt>
                <c:pt idx="169">
                  <c:v>220</c:v>
                </c:pt>
                <c:pt idx="170">
                  <c:v>220</c:v>
                </c:pt>
                <c:pt idx="171">
                  <c:v>220</c:v>
                </c:pt>
                <c:pt idx="172">
                  <c:v>220</c:v>
                </c:pt>
                <c:pt idx="173">
                  <c:v>220</c:v>
                </c:pt>
                <c:pt idx="174">
                  <c:v>218</c:v>
                </c:pt>
                <c:pt idx="175">
                  <c:v>215</c:v>
                </c:pt>
                <c:pt idx="176">
                  <c:v>210</c:v>
                </c:pt>
                <c:pt idx="177">
                  <c:v>208</c:v>
                </c:pt>
                <c:pt idx="178">
                  <c:v>205</c:v>
                </c:pt>
                <c:pt idx="179">
                  <c:v>203</c:v>
                </c:pt>
                <c:pt idx="180">
                  <c:v>210</c:v>
                </c:pt>
                <c:pt idx="181">
                  <c:v>210</c:v>
                </c:pt>
                <c:pt idx="182">
                  <c:v>210</c:v>
                </c:pt>
                <c:pt idx="183">
                  <c:v>210</c:v>
                </c:pt>
                <c:pt idx="184">
                  <c:v>213</c:v>
                </c:pt>
                <c:pt idx="185">
                  <c:v>218</c:v>
                </c:pt>
                <c:pt idx="186">
                  <c:v>227</c:v>
                </c:pt>
                <c:pt idx="187">
                  <c:v>225</c:v>
                </c:pt>
                <c:pt idx="188">
                  <c:v>215</c:v>
                </c:pt>
                <c:pt idx="189">
                  <c:v>195</c:v>
                </c:pt>
                <c:pt idx="190">
                  <c:v>195</c:v>
                </c:pt>
                <c:pt idx="191">
                  <c:v>193</c:v>
                </c:pt>
                <c:pt idx="192">
                  <c:v>190</c:v>
                </c:pt>
                <c:pt idx="193">
                  <c:v>190</c:v>
                </c:pt>
                <c:pt idx="194">
                  <c:v>192</c:v>
                </c:pt>
                <c:pt idx="195">
                  <c:v>193</c:v>
                </c:pt>
                <c:pt idx="196">
                  <c:v>195</c:v>
                </c:pt>
                <c:pt idx="197">
                  <c:v>195</c:v>
                </c:pt>
                <c:pt idx="198">
                  <c:v>195</c:v>
                </c:pt>
                <c:pt idx="199">
                  <c:v>192</c:v>
                </c:pt>
                <c:pt idx="200">
                  <c:v>195</c:v>
                </c:pt>
                <c:pt idx="201">
                  <c:v>195</c:v>
                </c:pt>
                <c:pt idx="202">
                  <c:v>197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CA3-4ECE-B3B8-2782185306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2076415"/>
        <c:axId val="2089494031"/>
      </c:scatterChart>
      <c:valAx>
        <c:axId val="122076415"/>
        <c:scaling>
          <c:orientation val="minMax"/>
        </c:scaling>
        <c:delete val="0"/>
        <c:axPos val="b"/>
        <c:numFmt formatCode="dd/mm/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89494031"/>
        <c:crosses val="autoZero"/>
        <c:crossBetween val="midCat"/>
      </c:valAx>
      <c:valAx>
        <c:axId val="2089494031"/>
        <c:scaling>
          <c:orientation val="minMax"/>
          <c:min val="1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207641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Лист1!$C$24</c:f>
              <c:strCache>
                <c:ptCount val="1"/>
                <c:pt idx="0">
                  <c:v>Валовый сбор (тыс тн)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Лист1!$B$25:$B$29</c:f>
              <c:strCache>
                <c:ptCount val="5"/>
                <c:pt idx="0">
                  <c:v>Канада</c:v>
                </c:pt>
                <c:pt idx="1">
                  <c:v>Индия</c:v>
                </c:pt>
                <c:pt idx="2">
                  <c:v>Австралия</c:v>
                </c:pt>
                <c:pt idx="3">
                  <c:v>Турция</c:v>
                </c:pt>
                <c:pt idx="4">
                  <c:v>Казахстан</c:v>
                </c:pt>
              </c:strCache>
            </c:strRef>
          </c:cat>
          <c:val>
            <c:numRef>
              <c:f>Лист1!$C$25:$C$29</c:f>
              <c:numCache>
                <c:formatCode>#,##0.00</c:formatCode>
                <c:ptCount val="5"/>
                <c:pt idx="0">
                  <c:v>1368</c:v>
                </c:pt>
                <c:pt idx="1">
                  <c:v>1230</c:v>
                </c:pt>
                <c:pt idx="2">
                  <c:v>338</c:v>
                </c:pt>
                <c:pt idx="3">
                  <c:v>403</c:v>
                </c:pt>
                <c:pt idx="4">
                  <c:v>75.385999999999996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E7-47A6-8E3B-B859D4D528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503124351"/>
        <c:axId val="509463039"/>
      </c:barChart>
      <c:lineChart>
        <c:grouping val="standard"/>
        <c:varyColors val="0"/>
        <c:ser>
          <c:idx val="1"/>
          <c:order val="1"/>
          <c:tx>
            <c:strRef>
              <c:f>Лист1!$D$24</c:f>
              <c:strCache>
                <c:ptCount val="1"/>
                <c:pt idx="0">
                  <c:v>Урожайность (тн/га)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"/>
                  <c:y val="-1.8939393939393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EE7-47A6-8E3B-B859D4D5280D}"/>
                </c:ext>
              </c:extLst>
            </c:dLbl>
            <c:dLbl>
              <c:idx val="1"/>
              <c:layout>
                <c:manualLayout>
                  <c:x val="1.1290283866184354E-3"/>
                  <c:y val="-7.10227272727273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EE7-47A6-8E3B-B859D4D5280D}"/>
                </c:ext>
              </c:extLst>
            </c:dLbl>
            <c:dLbl>
              <c:idx val="3"/>
              <c:layout>
                <c:manualLayout>
                  <c:x val="-7.9031987063290492E-3"/>
                  <c:y val="-6.86553030303030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EE7-47A6-8E3B-B859D4D5280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Лист1!$B$25:$B$29</c:f>
              <c:strCache>
                <c:ptCount val="5"/>
                <c:pt idx="0">
                  <c:v>Канада</c:v>
                </c:pt>
                <c:pt idx="1">
                  <c:v>Индия</c:v>
                </c:pt>
                <c:pt idx="2">
                  <c:v>Австралия</c:v>
                </c:pt>
                <c:pt idx="3">
                  <c:v>Турция</c:v>
                </c:pt>
                <c:pt idx="4">
                  <c:v>Казахстан</c:v>
                </c:pt>
              </c:strCache>
            </c:strRef>
          </c:cat>
          <c:val>
            <c:numRef>
              <c:f>Лист1!$D$25:$D$29</c:f>
              <c:numCache>
                <c:formatCode>General</c:formatCode>
                <c:ptCount val="5"/>
                <c:pt idx="0">
                  <c:v>1.58</c:v>
                </c:pt>
                <c:pt idx="1">
                  <c:v>1.3</c:v>
                </c:pt>
                <c:pt idx="2">
                  <c:v>1.2569999999999999</c:v>
                </c:pt>
                <c:pt idx="3">
                  <c:v>0.72699999999999998</c:v>
                </c:pt>
                <c:pt idx="4">
                  <c:v>0.82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EE7-47A6-8E3B-B859D4D528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3160991"/>
        <c:axId val="400716911"/>
      </c:lineChart>
      <c:catAx>
        <c:axId val="5031243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9463039"/>
        <c:crosses val="autoZero"/>
        <c:auto val="1"/>
        <c:lblAlgn val="ctr"/>
        <c:lblOffset val="100"/>
        <c:noMultiLvlLbl val="0"/>
      </c:catAx>
      <c:valAx>
        <c:axId val="509463039"/>
        <c:scaling>
          <c:orientation val="minMax"/>
        </c:scaling>
        <c:delete val="0"/>
        <c:axPos val="l"/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03124351"/>
        <c:crosses val="autoZero"/>
        <c:crossBetween val="between"/>
      </c:valAx>
      <c:valAx>
        <c:axId val="400716911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33160991"/>
        <c:crosses val="max"/>
        <c:crossBetween val="between"/>
      </c:valAx>
      <c:catAx>
        <c:axId val="53316099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0716911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2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13.xml><?xml version="1.0" encoding="utf-8"?>
<cs:colorStyle xmlns:cs="http://schemas.microsoft.com/office/drawing/2012/chartStyle" xmlns:a="http://schemas.openxmlformats.org/drawingml/2006/main" meth="withinLinearReversed" id="22">
  <a:schemeClr val="accent2"/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AFC06E-F555-4DF5-A0C5-A76C87E653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CC2267-9944-46D0-B4B9-1FCFE1EEB8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585A64-82E4-4A42-82CB-A3A0DB2BD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A207BF-355A-40F6-9E3F-B5322A1A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B1B017-261E-4ED0-AF8F-57416E445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460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671F91-0EDD-4806-951F-309872C78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FD218D7-6624-4DA4-B42B-F7869468F4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8EE098-BE4F-4928-8EF0-B07F7ABD0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CB15643-7EB8-4351-A676-A0009995A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5CA441-6DB6-478A-9726-FFFA35FBC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491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35E1AD-013B-4B81-82E1-65C82C9F26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21D2DC4-A566-4AB0-BD75-D395AD3CA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CA581E-A6B6-449E-85DD-E9DDDE254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22BF30-C67E-49FC-A88F-C6795E3C3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69BB2B-29AD-41C8-A130-DF7970713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061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481920-00E5-45FD-A7D7-0E96164A7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44CEE2-012B-4E92-ABC2-34F70990E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AC7811-A176-42D3-A8A1-C73B2B8AA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212872-9F18-4151-B2FA-95EFAFD78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760328-6489-49E2-91F9-534F3CCC1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703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283F11-1254-4026-9DED-E22CF2FB8B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515A60-DF4C-4FEB-B586-FA6AD1AD8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4B3B46-9230-421F-8C02-643E46AE9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9DF244-CC1B-405F-90F1-0F9384168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45C605-F4A0-4520-8F3A-C383213F0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64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574B7B-C2CE-4662-A639-634F88648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D4340-33C0-4ABE-9EF8-8B4BBB4CE6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F91ABEC-CE27-49C7-82AC-20F701C028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5C0626C-9D56-45F6-8A67-B4800DA5D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41D432-3F9B-4810-94AA-236D17D23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9BBA16-C410-44AC-AE9C-712D9CD35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390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EDDBA5-345F-44F8-99BF-4541DB517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F29F59-45B2-4025-A09B-A03C59232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3A32184-8E2B-448E-8B81-E5FD753EBB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BF59E0-8772-42D8-B684-F68B4AA248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96A6FEA-CAAA-4C56-A4B4-15B39B9A0D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6FA901D-250D-43EE-B763-6227822B45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CD5D0C1-7635-4DCA-8154-3C771B5FD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4A6176D-6AA3-4461-BB5E-3557BD65C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72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32EB63-5D2E-41D4-A97C-E87012EA6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7B944A8-D9E5-4C7A-84C3-485529418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CBE9AA-9CE2-4A19-9665-EB821729F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9175444-EFAD-42A1-AA18-D1827F4F7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108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F67D5A2-F0DF-4ED1-90A2-01EEDEE941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FB1E9D7-ADFB-4579-B70D-A2863551F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ED5AA7B-E2A4-456B-9101-B8614EA89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47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0FCFAF-4C66-4B64-ADF9-B73FCAB5E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49E84A-75E8-4FBA-A8EC-69A45C4E66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4D68233-2C37-416D-ABBA-87F3A4D40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131A1A4-540B-4E3E-A19D-A56C65B20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E80CA5-051B-4A39-8E57-4020AE853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143C594-8E9D-417E-875F-770F1C63D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6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E632D6-28D3-4DEF-83A0-319C749F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2F2E28D-3DFA-4D9B-AB72-1A40D6F14A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B7B895D-8E12-4C6E-8F4E-56D62CA4E4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F2EEE31-0861-4C5C-9205-548E3625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9C3B090-6E61-42AB-A9B6-44CF1910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8AECAA8-FF4E-41FE-A71E-25A13B8C8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8003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93D93-8779-4D94-A91E-4CF78476F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F5C905-0CF1-4681-8E2E-98D69EC242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6D1182-E340-4BA0-A75D-B8E31F9510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ECF9F-B05E-4B16-8C91-B52D0C24EF15}" type="datetimeFigureOut">
              <a:rPr lang="ru-RU" smtClean="0"/>
              <a:t>27.09.2020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4DEFF20-6C77-4888-9D56-D957149CC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EF0074-2AF7-4F3D-8E8A-A2E7D1F787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41844-6DF8-434B-B20C-240E98F377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627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6.xml"/><Relationship Id="rId4" Type="http://schemas.openxmlformats.org/officeDocument/2006/relationships/image" Target="../media/image2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2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EFBC75F-A95E-4878-8CC3-F6083F5D7D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704" b="7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822ABB-3FC1-4521-8592-3138F7A06627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87926" y="1200150"/>
            <a:ext cx="6896100" cy="4457700"/>
          </a:xfrm>
        </p:spPr>
        <p:txBody>
          <a:bodyPr anchor="ctr">
            <a:normAutofit/>
          </a:bodyPr>
          <a:lstStyle/>
          <a:p>
            <a:pPr algn="l"/>
            <a:r>
              <a:rPr lang="ru-RU" sz="8000" dirty="0">
                <a:solidFill>
                  <a:srgbClr val="FFFFFF"/>
                </a:solidFill>
              </a:rPr>
              <a:t>Бобовые. Итоги и перспективы</a:t>
            </a:r>
          </a:p>
        </p:txBody>
      </p:sp>
    </p:spTree>
    <p:extLst>
      <p:ext uri="{BB962C8B-B14F-4D97-AF65-F5344CB8AC3E}">
        <p14:creationId xmlns:p14="http://schemas.microsoft.com/office/powerpoint/2010/main" val="1673174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D946F75-3CA4-48DB-91E9-5F0A46069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8135" y="170920"/>
            <a:ext cx="7255730" cy="1115197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Мировое производство чечевицы сезон 2019/2020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EF96A6-312C-418D-A576-E2C2F2267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9" name="Диаграмма 8">
            <a:extLst>
              <a:ext uri="{FF2B5EF4-FFF2-40B4-BE49-F238E27FC236}">
                <a16:creationId xmlns:a16="http://schemas.microsoft.com/office/drawing/2014/main" id="{92784F1B-AF7D-42D4-AF38-0515A29F12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0260656"/>
              </p:ext>
            </p:extLst>
          </p:nvPr>
        </p:nvGraphicFramePr>
        <p:xfrm>
          <a:off x="516670" y="1127760"/>
          <a:ext cx="11248610" cy="5364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85858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D946F75-3CA4-48DB-91E9-5F0A46069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8135" y="170920"/>
            <a:ext cx="7255730" cy="1115197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Мировое рынок чечевицы сезон 2019/2020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EF96A6-312C-418D-A576-E2C2F2267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AF943B8C-F13D-4E7F-8612-355996A68E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1103322"/>
              </p:ext>
            </p:extLst>
          </p:nvPr>
        </p:nvGraphicFramePr>
        <p:xfrm>
          <a:off x="182507" y="1347100"/>
          <a:ext cx="11826986" cy="52485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4264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BD946F75-3CA4-48DB-91E9-5F0A460692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5115" y="116252"/>
            <a:ext cx="7189223" cy="740898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Производство чечевицы в Казахстане, </a:t>
            </a:r>
            <a:r>
              <a:rPr lang="ru-RU" sz="3600" dirty="0" err="1"/>
              <a:t>тн</a:t>
            </a:r>
            <a:endParaRPr lang="ru-RU" sz="36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3EF96A6-312C-418D-A576-E2C2F2267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14EA0380-A2A4-4C92-A739-FA5DEAB9DE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508798"/>
              </p:ext>
            </p:extLst>
          </p:nvPr>
        </p:nvGraphicFramePr>
        <p:xfrm>
          <a:off x="0" y="857150"/>
          <a:ext cx="12192000" cy="6000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1292483-C5A5-4EF4-B4EC-C89A089A449B}"/>
              </a:ext>
            </a:extLst>
          </p:cNvPr>
          <p:cNvSpPr txBox="1"/>
          <p:nvPr/>
        </p:nvSpPr>
        <p:spPr>
          <a:xfrm>
            <a:off x="10958912" y="6304002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*прогноз</a:t>
            </a:r>
          </a:p>
        </p:txBody>
      </p:sp>
    </p:spTree>
    <p:extLst>
      <p:ext uri="{BB962C8B-B14F-4D97-AF65-F5344CB8AC3E}">
        <p14:creationId xmlns:p14="http://schemas.microsoft.com/office/powerpoint/2010/main" val="3148076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F7286B0-6579-42A4-8A18-2F5672CEE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4DECC2-DB70-4BF1-BDDB-7CE23209CBFE}"/>
              </a:ext>
            </a:extLst>
          </p:cNvPr>
          <p:cNvSpPr txBox="1">
            <a:spLocks/>
          </p:cNvSpPr>
          <p:nvPr/>
        </p:nvSpPr>
        <p:spPr>
          <a:xfrm>
            <a:off x="3120681" y="288163"/>
            <a:ext cx="5950634" cy="6603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Средняя урожайность, ц/га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77B1E2FD-6F74-4AB3-83EC-FAB4AE2CDE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9436284"/>
              </p:ext>
            </p:extLst>
          </p:nvPr>
        </p:nvGraphicFramePr>
        <p:xfrm>
          <a:off x="-91440" y="948562"/>
          <a:ext cx="12283440" cy="590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17932FB-9A41-40EF-BD6C-12CBEF232519}"/>
              </a:ext>
            </a:extLst>
          </p:cNvPr>
          <p:cNvSpPr txBox="1"/>
          <p:nvPr/>
        </p:nvSpPr>
        <p:spPr>
          <a:xfrm>
            <a:off x="10860438" y="5909438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*прогноз</a:t>
            </a:r>
          </a:p>
        </p:txBody>
      </p:sp>
    </p:spTree>
    <p:extLst>
      <p:ext uri="{BB962C8B-B14F-4D97-AF65-F5344CB8AC3E}">
        <p14:creationId xmlns:p14="http://schemas.microsoft.com/office/powerpoint/2010/main" val="35069527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46F51C8-A0C4-4151-8747-F58638E6B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0514" y="228676"/>
            <a:ext cx="5954586" cy="71276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Экспорт казахстанской чечевицы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05FBA4-63DA-4321-B0FF-20AA032B4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ADF0B9DB-BF72-4B15-B095-E238BB5BFF2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4670640"/>
              </p:ext>
            </p:extLst>
          </p:nvPr>
        </p:nvGraphicFramePr>
        <p:xfrm>
          <a:off x="127739" y="1072662"/>
          <a:ext cx="11900137" cy="5593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429320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33543E8D-C4CC-498F-A886-019026550D3E}"/>
              </a:ext>
            </a:extLst>
          </p:cNvPr>
          <p:cNvSpPr txBox="1"/>
          <p:nvPr/>
        </p:nvSpPr>
        <p:spPr>
          <a:xfrm>
            <a:off x="1689080" y="3487096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2017/2018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0C93E1-B982-46A6-BD27-4F9BB70D725C}"/>
              </a:ext>
            </a:extLst>
          </p:cNvPr>
          <p:cNvSpPr txBox="1"/>
          <p:nvPr/>
        </p:nvSpPr>
        <p:spPr>
          <a:xfrm>
            <a:off x="7513317" y="3287041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2018/2019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FA83F7FF-08B2-42CB-A453-05B2CF3F5F4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6998028"/>
              </p:ext>
            </p:extLst>
          </p:nvPr>
        </p:nvGraphicFramePr>
        <p:xfrm>
          <a:off x="0" y="780715"/>
          <a:ext cx="6096000" cy="2994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193CAA4E-8F34-4623-AB96-0CFABECB3AA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4012603"/>
              </p:ext>
            </p:extLst>
          </p:nvPr>
        </p:nvGraphicFramePr>
        <p:xfrm>
          <a:off x="5574924" y="537741"/>
          <a:ext cx="6589510" cy="30767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32DD5E-3319-4A7C-9358-28AACA7E803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1F13470-0A0B-4FE8-A25B-7497B90CB26D}"/>
              </a:ext>
            </a:extLst>
          </p:cNvPr>
          <p:cNvSpPr txBox="1"/>
          <p:nvPr/>
        </p:nvSpPr>
        <p:spPr>
          <a:xfrm>
            <a:off x="5196130" y="6289880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2019/2020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38D4B6C0-1BDA-432B-B2C5-673BD5668A2D}"/>
              </a:ext>
            </a:extLst>
          </p:cNvPr>
          <p:cNvSpPr txBox="1">
            <a:spLocks/>
          </p:cNvSpPr>
          <p:nvPr/>
        </p:nvSpPr>
        <p:spPr>
          <a:xfrm>
            <a:off x="3118707" y="98982"/>
            <a:ext cx="5954586" cy="7127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/>
              <a:t>Экспорт казахстанской чечевицы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3B2C5D9D-EE69-49A3-817B-35A45B8A6D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2366666"/>
              </p:ext>
            </p:extLst>
          </p:nvPr>
        </p:nvGraphicFramePr>
        <p:xfrm>
          <a:off x="3692057" y="2813538"/>
          <a:ext cx="6589510" cy="36366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433547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AFF6F-DF62-4124-9994-7B0D90B67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4561" y="99652"/>
            <a:ext cx="7244862" cy="12649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Динамика цен на чечевицу на примере внутренних цен </a:t>
            </a:r>
            <a:r>
              <a:rPr lang="en-US" sz="3600" dirty="0"/>
              <a:t>EXW </a:t>
            </a:r>
            <a:r>
              <a:rPr lang="ru-RU" sz="3600" dirty="0"/>
              <a:t>США, </a:t>
            </a:r>
            <a:r>
              <a:rPr lang="en-US" sz="3600" dirty="0"/>
              <a:t>USD/</a:t>
            </a:r>
            <a:r>
              <a:rPr lang="ru-RU" sz="3600" dirty="0" err="1"/>
              <a:t>тн</a:t>
            </a:r>
            <a:endParaRPr lang="ru-RU" sz="36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4908B4-4F01-4361-8D93-526AE275E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8E9347-C86F-4980-9630-3B85BA0D637A}"/>
              </a:ext>
            </a:extLst>
          </p:cNvPr>
          <p:cNvSpPr txBox="1"/>
          <p:nvPr/>
        </p:nvSpPr>
        <p:spPr>
          <a:xfrm>
            <a:off x="9577753" y="596599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Ист</a:t>
            </a:r>
            <a:r>
              <a:rPr lang="ru-RU" dirty="0"/>
              <a:t>: МСХ США</a:t>
            </a: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DA7780D3-72FC-45B6-827D-6B0CFF663E9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7996133"/>
              </p:ext>
            </p:extLst>
          </p:nvPr>
        </p:nvGraphicFramePr>
        <p:xfrm>
          <a:off x="304323" y="1635368"/>
          <a:ext cx="11540674" cy="4779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60484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3ED32D9-BEE4-42B4-A86F-E8E428E7D5E9}"/>
              </a:ext>
            </a:extLst>
          </p:cNvPr>
          <p:cNvSpPr txBox="1">
            <a:spLocks/>
          </p:cNvSpPr>
          <p:nvPr/>
        </p:nvSpPr>
        <p:spPr>
          <a:xfrm>
            <a:off x="2011680" y="192140"/>
            <a:ext cx="7385538" cy="6603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Производство бобовых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в Казахстане, </a:t>
            </a:r>
            <a:r>
              <a:rPr lang="ru-RU" dirty="0" err="1">
                <a:solidFill>
                  <a:schemeClr val="tx1"/>
                </a:solidFill>
              </a:rPr>
              <a:t>тн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4992AC6-3972-4A70-8E8E-B88C4EF7A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D5AE8BE8-64FE-4D8D-895E-D8BE7EB85F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4869115"/>
              </p:ext>
            </p:extLst>
          </p:nvPr>
        </p:nvGraphicFramePr>
        <p:xfrm>
          <a:off x="159999" y="852539"/>
          <a:ext cx="11872002" cy="55873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D35B32F-B560-4145-B018-4F3B1C54BEB8}"/>
              </a:ext>
            </a:extLst>
          </p:cNvPr>
          <p:cNvSpPr txBox="1"/>
          <p:nvPr/>
        </p:nvSpPr>
        <p:spPr>
          <a:xfrm>
            <a:off x="10944844" y="6043736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*прогноз</a:t>
            </a:r>
          </a:p>
        </p:txBody>
      </p:sp>
    </p:spTree>
    <p:extLst>
      <p:ext uri="{BB962C8B-B14F-4D97-AF65-F5344CB8AC3E}">
        <p14:creationId xmlns:p14="http://schemas.microsoft.com/office/powerpoint/2010/main" val="2263685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фрукт, режет, орех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CE8BD345-68CC-4446-B62D-12D6506444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" b="8736"/>
          <a:stretch/>
        </p:blipFill>
        <p:spPr>
          <a:xfrm>
            <a:off x="0" y="412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E9B91-FA1C-4264-AE63-B4713D258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1978740"/>
            <a:ext cx="6480517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20000" dirty="0">
                <a:solidFill>
                  <a:srgbClr val="FFFFFF"/>
                </a:solidFill>
              </a:rPr>
              <a:t>Горох</a:t>
            </a:r>
            <a:endParaRPr lang="en-US" sz="20000" dirty="0">
              <a:solidFill>
                <a:srgbClr val="FFFFFF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DA85B4-BDBC-4DDA-9869-F07B31B2F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102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E65C89E-A59E-4718-AEC8-08333E858232}"/>
              </a:ext>
            </a:extLst>
          </p:cNvPr>
          <p:cNvSpPr txBox="1">
            <a:spLocks/>
          </p:cNvSpPr>
          <p:nvPr/>
        </p:nvSpPr>
        <p:spPr>
          <a:xfrm>
            <a:off x="2197022" y="192140"/>
            <a:ext cx="6457070" cy="66039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Производство гороха в Казахстане, </a:t>
            </a:r>
            <a:r>
              <a:rPr lang="ru-RU" dirty="0" err="1">
                <a:solidFill>
                  <a:schemeClr val="tx1"/>
                </a:solidFill>
              </a:rPr>
              <a:t>тн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72B8B4E-4E69-4D08-A999-D7B453583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A7EF1AB7-2A78-4DA0-999D-EBFDDBA3175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7587245"/>
              </p:ext>
            </p:extLst>
          </p:nvPr>
        </p:nvGraphicFramePr>
        <p:xfrm>
          <a:off x="0" y="852538"/>
          <a:ext cx="12192000" cy="6005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C7EA7EC-3A05-4CB7-AE44-043A8765EACF}"/>
              </a:ext>
            </a:extLst>
          </p:cNvPr>
          <p:cNvSpPr txBox="1"/>
          <p:nvPr/>
        </p:nvSpPr>
        <p:spPr>
          <a:xfrm>
            <a:off x="10958912" y="6304002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*прогноз</a:t>
            </a:r>
          </a:p>
        </p:txBody>
      </p:sp>
    </p:spTree>
    <p:extLst>
      <p:ext uri="{BB962C8B-B14F-4D97-AF65-F5344CB8AC3E}">
        <p14:creationId xmlns:p14="http://schemas.microsoft.com/office/powerpoint/2010/main" val="22567841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7DA0870-5243-459E-BB81-D5AE876F442F}"/>
              </a:ext>
            </a:extLst>
          </p:cNvPr>
          <p:cNvSpPr txBox="1">
            <a:spLocks/>
          </p:cNvSpPr>
          <p:nvPr/>
        </p:nvSpPr>
        <p:spPr>
          <a:xfrm>
            <a:off x="3120681" y="288163"/>
            <a:ext cx="5950634" cy="6603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solidFill>
                  <a:schemeClr val="tx1"/>
                </a:solidFill>
              </a:rPr>
              <a:t>Средняя урожайность, ц/га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B5257A-7D10-428C-9CB9-19431F6F6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9C8AE1AA-B9C7-4BE0-8A2E-80B8391DA6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4425895"/>
              </p:ext>
            </p:extLst>
          </p:nvPr>
        </p:nvGraphicFramePr>
        <p:xfrm>
          <a:off x="127740" y="948562"/>
          <a:ext cx="12064260" cy="590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9F39A8E-F049-4A36-B0BC-E645742E9282}"/>
              </a:ext>
            </a:extLst>
          </p:cNvPr>
          <p:cNvSpPr txBox="1"/>
          <p:nvPr/>
        </p:nvSpPr>
        <p:spPr>
          <a:xfrm>
            <a:off x="10977103" y="5909438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*прогноз</a:t>
            </a:r>
          </a:p>
        </p:txBody>
      </p:sp>
    </p:spTree>
    <p:extLst>
      <p:ext uri="{BB962C8B-B14F-4D97-AF65-F5344CB8AC3E}">
        <p14:creationId xmlns:p14="http://schemas.microsoft.com/office/powerpoint/2010/main" val="162842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46F51C8-A0C4-4151-8747-F58638E6B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18665" y="192140"/>
            <a:ext cx="3154668" cy="712764"/>
          </a:xfrm>
        </p:spPr>
        <p:txBody>
          <a:bodyPr>
            <a:normAutofit/>
          </a:bodyPr>
          <a:lstStyle/>
          <a:p>
            <a:r>
              <a:rPr lang="ru-RU" sz="3600" dirty="0"/>
              <a:t>Экспорт гороха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0EA0523-83D0-450C-8303-9C8E9B470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EE8D506-BCB8-42AE-B5EC-A0A299E8304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5345461"/>
              </p:ext>
            </p:extLst>
          </p:nvPr>
        </p:nvGraphicFramePr>
        <p:xfrm>
          <a:off x="0" y="1059648"/>
          <a:ext cx="12192000" cy="5798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53736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AFF6F-DF62-4124-9994-7B0D90B67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6351" y="90178"/>
            <a:ext cx="5555081" cy="71276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Экспорт казахстанского гороха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759D14FA-C866-4675-BB09-134090396F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92894554"/>
              </p:ext>
            </p:extLst>
          </p:nvPr>
        </p:nvGraphicFramePr>
        <p:xfrm>
          <a:off x="-686971" y="793187"/>
          <a:ext cx="5763062" cy="3335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1B03A5FF-D449-4DDA-A601-4755408D249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799693"/>
              </p:ext>
            </p:extLst>
          </p:nvPr>
        </p:nvGraphicFramePr>
        <p:xfrm>
          <a:off x="7064314" y="714301"/>
          <a:ext cx="5309605" cy="3335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3BCBB70-FC42-462A-A501-826112779DE4}"/>
              </a:ext>
            </a:extLst>
          </p:cNvPr>
          <p:cNvSpPr txBox="1"/>
          <p:nvPr/>
        </p:nvSpPr>
        <p:spPr>
          <a:xfrm>
            <a:off x="4881486" y="6367712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2019/2020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543E8D-C4CC-498F-A886-019026550D3E}"/>
              </a:ext>
            </a:extLst>
          </p:cNvPr>
          <p:cNvSpPr txBox="1"/>
          <p:nvPr/>
        </p:nvSpPr>
        <p:spPr>
          <a:xfrm>
            <a:off x="895630" y="3800986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2017/2018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0C93E1-B982-46A6-BD27-4F9BB70D725C}"/>
              </a:ext>
            </a:extLst>
          </p:cNvPr>
          <p:cNvSpPr txBox="1"/>
          <p:nvPr/>
        </p:nvSpPr>
        <p:spPr>
          <a:xfrm>
            <a:off x="8312347" y="3728304"/>
            <a:ext cx="14630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2018/2019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4908B4-4F01-4361-8D93-526AE275E4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DC1F7633-E622-4520-829D-C87A1BA5EAB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8537880"/>
              </p:ext>
            </p:extLst>
          </p:nvPr>
        </p:nvGraphicFramePr>
        <p:xfrm>
          <a:off x="3156351" y="3110940"/>
          <a:ext cx="6004945" cy="36029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20626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DAFF6F-DF62-4124-9994-7B0D90B67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4245" y="99652"/>
            <a:ext cx="6963508" cy="1309008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Динамика цен на горох на примере </a:t>
            </a:r>
            <a:r>
              <a:rPr lang="en-US" sz="3600" dirty="0"/>
              <a:t>CPT </a:t>
            </a:r>
            <a:r>
              <a:rPr lang="ru-RU" sz="3600" dirty="0"/>
              <a:t>Украина, </a:t>
            </a:r>
            <a:r>
              <a:rPr lang="en-US" sz="3600" dirty="0"/>
              <a:t>USD/</a:t>
            </a:r>
            <a:r>
              <a:rPr lang="ru-RU" sz="3600" dirty="0" err="1"/>
              <a:t>тн</a:t>
            </a:r>
            <a:endParaRPr lang="ru-RU" sz="36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4908B4-4F01-4361-8D93-526AE275E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7124CD72-FF8A-4D18-B08C-6F3F6B3FD8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5059405"/>
              </p:ext>
            </p:extLst>
          </p:nvPr>
        </p:nvGraphicFramePr>
        <p:xfrm>
          <a:off x="409629" y="1408660"/>
          <a:ext cx="11372741" cy="487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E8E9347-C86F-4980-9630-3B85BA0D637A}"/>
              </a:ext>
            </a:extLst>
          </p:cNvPr>
          <p:cNvSpPr txBox="1"/>
          <p:nvPr/>
        </p:nvSpPr>
        <p:spPr>
          <a:xfrm>
            <a:off x="9577753" y="562708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/>
              <a:t>Ист</a:t>
            </a:r>
            <a:r>
              <a:rPr lang="ru-RU" dirty="0"/>
              <a:t>: АПК-</a:t>
            </a:r>
            <a:r>
              <a:rPr lang="ru-RU" dirty="0" err="1"/>
              <a:t>информ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22436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D38116-460D-4935-A637-BE9CC72992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1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DDA85B4-BDBC-4DDA-9869-F07B31B2F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40" y="192140"/>
            <a:ext cx="2066820" cy="589125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D15035F3-5549-4643-8B64-C3B0C8142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1978740"/>
            <a:ext cx="9464060" cy="290051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ru-RU" sz="20000" dirty="0">
                <a:solidFill>
                  <a:srgbClr val="FFFFFF"/>
                </a:solidFill>
              </a:rPr>
              <a:t>Чечевица</a:t>
            </a:r>
            <a:endParaRPr lang="en-US" sz="20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0716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144</Words>
  <Application>Microsoft Office PowerPoint</Application>
  <PresentationFormat>Широкоэкранный</PresentationFormat>
  <Paragraphs>59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Бобовые. Итоги и перспективы</vt:lpstr>
      <vt:lpstr>Презентация PowerPoint</vt:lpstr>
      <vt:lpstr>Горох</vt:lpstr>
      <vt:lpstr>Презентация PowerPoint</vt:lpstr>
      <vt:lpstr>Презентация PowerPoint</vt:lpstr>
      <vt:lpstr>Экспорт гороха</vt:lpstr>
      <vt:lpstr>Экспорт казахстанского гороха</vt:lpstr>
      <vt:lpstr>Динамика цен на горох на примере CPT Украина, USD/тн</vt:lpstr>
      <vt:lpstr>Чечевица</vt:lpstr>
      <vt:lpstr>Мировое производство чечевицы сезон 2019/2020</vt:lpstr>
      <vt:lpstr>Мировое рынок чечевицы сезон 2019/2020</vt:lpstr>
      <vt:lpstr>Производство чечевицы в Казахстане, тн</vt:lpstr>
      <vt:lpstr>Презентация PowerPoint</vt:lpstr>
      <vt:lpstr>Экспорт казахстанской чечевицы</vt:lpstr>
      <vt:lpstr>Презентация PowerPoint</vt:lpstr>
      <vt:lpstr>Динамика цен на чечевицу на примере внутренних цен EXW США, USD/тн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Lentils and Peas of Kazakhstan</dc:title>
  <dc:creator>Islamov Amir</dc:creator>
  <cp:lastModifiedBy>Исламов Амир</cp:lastModifiedBy>
  <cp:revision>75</cp:revision>
  <dcterms:created xsi:type="dcterms:W3CDTF">2019-09-19T18:34:08Z</dcterms:created>
  <dcterms:modified xsi:type="dcterms:W3CDTF">2020-09-27T14:59:27Z</dcterms:modified>
</cp:coreProperties>
</file>